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Lst>
  <p:sldSz cx="9144000" cy="5143500" type="screen16x9"/>
  <p:notesSz cx="6858000" cy="9144000"/>
  <p:embeddedFontLst>
    <p:embeddedFont>
      <p:font typeface="Arial Black" panose="020B0604020202020204" pitchFamily="34" charset="0"/>
      <p:bold r:id="rId88"/>
    </p:embeddedFont>
    <p:embeddedFont>
      <p:font typeface="Lora Medium" pitchFamily="2" charset="77"/>
      <p:regular r:id="rId89"/>
      <p:bold r:id="rId90"/>
      <p:italic r:id="rId91"/>
      <p:boldItalic r:id="rId92"/>
    </p:embeddedFont>
    <p:embeddedFont>
      <p:font typeface="Raleway" pitchFamily="2" charset="77"/>
      <p:regular r:id="rId93"/>
      <p:bold r:id="rId94"/>
      <p:italic r:id="rId95"/>
      <p:boldItalic r:id="rId96"/>
    </p:embeddedFont>
    <p:embeddedFont>
      <p:font typeface="Roboto Serif" pitchFamily="2" charset="77"/>
      <p:regular r:id="rId97"/>
      <p:bold r:id="rId98"/>
      <p:italic r:id="rId99"/>
      <p:boldItalic r:id="rId100"/>
    </p:embeddedFont>
    <p:embeddedFont>
      <p:font typeface="Roboto Serif Light" pitchFamily="2" charset="77"/>
      <p:regular r:id="rId101"/>
      <p:bold r:id="rId102"/>
      <p:italic r:id="rId103"/>
      <p:boldItalic r:id="rId104"/>
    </p:embeddedFont>
    <p:embeddedFont>
      <p:font typeface="Roboto Serif SemiBold" pitchFamily="2" charset="77"/>
      <p:regular r:id="rId105"/>
      <p:bold r:id="rId106"/>
      <p:italic r:id="rId107"/>
      <p:boldItalic r:id="rId108"/>
    </p:embeddedFont>
    <p:embeddedFont>
      <p:font typeface="Source Sans Pro" panose="020B0503030403020204" pitchFamily="3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D5F19D-F7F9-4459-9FCF-C7287374776C}">
  <a:tblStyle styleId="{9AD5F19D-F7F9-4459-9FCF-C728737477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837CFA-E957-4EC2-90E0-09279E316DB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2.fntdata"/><Relationship Id="rId112" Type="http://schemas.openxmlformats.org/officeDocument/2006/relationships/font" Target="fonts/font25.fntdata"/><Relationship Id="rId16" Type="http://schemas.openxmlformats.org/officeDocument/2006/relationships/slide" Target="slides/slide14.xml"/><Relationship Id="rId107" Type="http://schemas.openxmlformats.org/officeDocument/2006/relationships/font" Target="fonts/font20.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5.fntdata"/><Relationship Id="rId5" Type="http://schemas.openxmlformats.org/officeDocument/2006/relationships/slide" Target="slides/slide3.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9.fntdata"/><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font" Target="fonts/font1.fntdata"/><Relationship Id="rId11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89efcc42f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89efcc42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0b4d607444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0b4d60744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NFM1 - Align with the performance requirements</a:t>
            </a:r>
            <a:endParaRPr/>
          </a:p>
          <a:p>
            <a:pPr marL="0" lvl="0" indent="0" algn="l" rtl="0">
              <a:spcBef>
                <a:spcPts val="0"/>
              </a:spcBef>
              <a:spcAft>
                <a:spcPts val="0"/>
              </a:spcAft>
              <a:buNone/>
            </a:pPr>
            <a:r>
              <a:rPr lang="en"/>
              <a:t>NFM2 - MRSD Project Budget</a:t>
            </a:r>
            <a:endParaRPr/>
          </a:p>
          <a:p>
            <a:pPr marL="0" lvl="0" indent="0" algn="l" rtl="0">
              <a:spcBef>
                <a:spcPts val="0"/>
              </a:spcBef>
              <a:spcAft>
                <a:spcPts val="0"/>
              </a:spcAft>
              <a:buNone/>
            </a:pPr>
            <a:r>
              <a:rPr lang="en"/>
              <a:t>NFM3- Onboard computing - Localization, Tool Planning, Navigation, Validation</a:t>
            </a:r>
            <a:endParaRPr/>
          </a:p>
          <a:p>
            <a:pPr marL="0" lvl="0" indent="0" algn="l" rtl="0">
              <a:spcBef>
                <a:spcPts val="0"/>
              </a:spcBef>
              <a:spcAft>
                <a:spcPts val="0"/>
              </a:spcAft>
              <a:buNone/>
            </a:pPr>
            <a:r>
              <a:rPr lang="en"/>
              <a:t>NFM4 - Moon Pit, 5x5, NFM1</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0b4d60744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0b4d60744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NFD1 - Well structured and documented for future</a:t>
            </a:r>
            <a:endParaRPr/>
          </a:p>
          <a:p>
            <a:pPr marL="0" lvl="0" indent="0" algn="l" rtl="0">
              <a:spcBef>
                <a:spcPts val="0"/>
              </a:spcBef>
              <a:spcAft>
                <a:spcPts val="0"/>
              </a:spcAft>
              <a:buNone/>
            </a:pPr>
            <a:r>
              <a:rPr lang="en"/>
              <a:t>NFD2 - Unique sponsor requirement</a:t>
            </a:r>
            <a:endParaRPr/>
          </a:p>
          <a:p>
            <a:pPr marL="0" lvl="0" indent="0" algn="l" rtl="0">
              <a:spcBef>
                <a:spcPts val="0"/>
              </a:spcBef>
              <a:spcAft>
                <a:spcPts val="0"/>
              </a:spcAft>
              <a:buNone/>
            </a:pPr>
            <a:r>
              <a:rPr lang="en"/>
              <a:t>NFD3 - Want our robot to be modular, have easily changeable manipulators/tools, adjustable to similar other missions</a:t>
            </a:r>
            <a:endParaRPr/>
          </a:p>
          <a:p>
            <a:pPr marL="0" lvl="0" indent="0" algn="l" rtl="0">
              <a:spcBef>
                <a:spcPts val="0"/>
              </a:spcBef>
              <a:spcAft>
                <a:spcPts val="0"/>
              </a:spcAft>
              <a:buNone/>
            </a:pPr>
            <a:r>
              <a:rPr lang="en"/>
              <a:t>NFD4 - Want it to be able to perform the missions multiple times, thus improving robustness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0bedd04c3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0bedd04c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06d7d59d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06d7d59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e78eec66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3e78eec66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3e78eec66f_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3e78eec66f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3e78eec66f_3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3e78eec66f_3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0559b9c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0559b9c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3db29d9e2a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3db29d9e2a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3e78eec66f_2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3e78eec66f_2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1bdc56c31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1bdc56c31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team</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06618f0a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06618f0a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3e78eec66f_2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3e78eec66f_2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3e78eec66f_2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3e78eec66f_2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06d7d59d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06d7d59d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06d7d59d7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06d7d59d7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8bc687aeb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8bc687aeb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8bc687aeb3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8bc687aeb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8bc687aeb3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8bc687aeb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3e78eec66f_2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3e78eec66f_2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3e78eec66f_2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3e78eec66f_2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0ef2517fb0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0ef2517fb0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Humanity is returning to the Moon, particularly the south pole, as a long-term outpost.</a:t>
            </a:r>
            <a:endParaRPr/>
          </a:p>
          <a:p>
            <a:pPr marL="457200" lvl="0" indent="-298450" algn="l" rtl="0">
              <a:spcBef>
                <a:spcPts val="0"/>
              </a:spcBef>
              <a:spcAft>
                <a:spcPts val="0"/>
              </a:spcAft>
              <a:buSzPts val="1100"/>
              <a:buChar char="-"/>
            </a:pPr>
            <a:r>
              <a:rPr lang="en"/>
              <a:t>For sustainable exploration, we need reliable infrastructure—starting with a traversable route.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506d7d59d7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506d7d59d7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8e203dfd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8e203dfd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506d7d59d7_8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506d7d59d7_8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85b841a33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85b841a33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85b841a33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85b841a33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85b841a33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85b841a33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50559b9c52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350559b9c52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50559b9c52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50559b9c52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50559b9c52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50559b9c5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85b841a3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85b841a3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0f1efd983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0f1efd983d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Turns out, at 75° latitude, a rover can achieve sun-synchronous circumnavigation around the pole at just 4 km/h(that’s literally just walking jogging speed).</a:t>
            </a:r>
            <a:endParaRPr/>
          </a:p>
          <a:p>
            <a:pPr marL="457200" lvl="0" indent="-298450" algn="l" rtl="0">
              <a:spcBef>
                <a:spcPts val="0"/>
              </a:spcBef>
              <a:spcAft>
                <a:spcPts val="0"/>
              </a:spcAft>
              <a:buSzPts val="1100"/>
              <a:buChar char="-"/>
            </a:pPr>
            <a:r>
              <a:rPr lang="en"/>
              <a:t>But this assumes a flat, nearly circular path—something that doesn’t exist naturally. That’s where our project comes 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85b841a33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85b841a33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85b841a33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85b841a33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Able to find source and sink nodes well and plan transport for one crater</a:t>
            </a:r>
            <a:endParaRPr/>
          </a:p>
          <a:p>
            <a:pPr marL="457200" lvl="0" indent="-298450" algn="l" rtl="0">
              <a:spcBef>
                <a:spcPts val="0"/>
              </a:spcBef>
              <a:spcAft>
                <a:spcPts val="0"/>
              </a:spcAft>
              <a:buSzPts val="1100"/>
              <a:buChar char="-"/>
            </a:pPr>
            <a:r>
              <a:rPr lang="en"/>
              <a:t>Say what the poses are as they show up</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50559b9c5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50559b9c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50559b9c52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50559b9c52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0559b9c52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0559b9c52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3eeee58e8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3eeee58e8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external infrastructure involves all mission components that are not on the rover. It is responsible for accurately localizing position of the rover inside the MoonYard.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3eeee58e82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3eeee58e82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involves communication using a TX2 relay chip to the onboard Jetson. The challenges we faced our network permission and establishing static IP. The work in this subsystem is completed.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3e78eec66f_39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3e78eec66f_3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Dozer Assembly is our lunar manipulation tool that will automatically perform dozing and backblading of sand based on commands from the tool planner.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3e78eec66f_3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3e78eec66f_3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involved research, mechanical design and manufacturing the dozer. The challenges we faced are fabrication issues and limited workshop access. The task remaining is refining the dozer assembly.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3e78eec66f_39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3e78eec66f_39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videos the development progress through iterative design.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0b4d607444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0b4d60744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Lunar ROADSTER</a:t>
            </a:r>
            <a:endParaRPr/>
          </a:p>
          <a:p>
            <a:pPr marL="457200" lvl="0" indent="-298450" algn="l" rtl="0">
              <a:spcBef>
                <a:spcPts val="0"/>
              </a:spcBef>
              <a:spcAft>
                <a:spcPts val="0"/>
              </a:spcAft>
              <a:buSzPts val="1100"/>
              <a:buChar char="-"/>
            </a:pPr>
            <a:r>
              <a:rPr lang="en"/>
              <a:t>Autonomous Moon-working rover, capable of finding optimal exploration routes and creating traversable surface trails (30)</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3e78eec66f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3e78eec66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the low-friction Lunar terrain, we modified our wheel design with a focus on maximizing traction, minimizing slip and allowing for efficient steering.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3e78eec66f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33e78eec66f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506d7d59d7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506d7d59d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3e78eec66f_39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3e78eec66f_39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actuation subsystem is responsible for delivering power to all motors and actuators.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3e78eec66f_3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3e78eec66f_3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involves sourcing and interfacing actuators using their respective drivers. The challenges we faced are mismatched gearing in front and rear steering motors and minimising actuations. Our next task involves tuning the PID to minimize actuator oscillations.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506d7d59d7_7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506d7d59d7_7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videos the development progress through iterative design.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3e78eec66f_4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33e78eec66f_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electrical subsystem is the rover’s power and logic circuitry. It ensures stable voltage levels for robust operation.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3e78eec66f_4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3e78eec66f_4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06d7d59d7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06d7d59d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506d7d59d7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3506d7d59d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e3f16dfa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e3f16dfa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primary use case. The dotted line represents a chosen latitude, the blue path represents the original, rough, circuitous path</a:t>
            </a:r>
            <a:endParaRPr/>
          </a:p>
          <a:p>
            <a:pPr marL="457200" lvl="0" indent="-298450" algn="l" rtl="0">
              <a:spcBef>
                <a:spcPts val="0"/>
              </a:spcBef>
              <a:spcAft>
                <a:spcPts val="0"/>
              </a:spcAft>
              <a:buSzPts val="1100"/>
              <a:buChar char="-"/>
            </a:pPr>
            <a:r>
              <a:rPr lang="en"/>
              <a:t>The green lines represent the groomed path that makes the original path much safer, direct and energy-efficient for solar powered rovers. </a:t>
            </a:r>
            <a:endParaRPr/>
          </a:p>
          <a:p>
            <a:pPr marL="457200" lvl="0" indent="-298450" algn="l" rtl="0">
              <a:spcBef>
                <a:spcPts val="0"/>
              </a:spcBef>
              <a:spcAft>
                <a:spcPts val="0"/>
              </a:spcAft>
              <a:buSzPts val="1100"/>
              <a:buChar char="-"/>
            </a:pPr>
            <a:r>
              <a:rPr lang="en"/>
              <a:t>The rover will create this path while grooming certain craters in its path, while avoiding big/deep craters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50948e0dbb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50948e0dbb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3506d7d59d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506d7d59d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506d7d59d7_8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506d7d59d7_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Roboto Serif"/>
              <a:buAutoNum type="arabicParenR"/>
            </a:pPr>
            <a:r>
              <a:rPr lang="en" sz="1000">
                <a:solidFill>
                  <a:schemeClr val="dk1"/>
                </a:solidFill>
                <a:latin typeface="Roboto Serif"/>
                <a:ea typeface="Roboto Serif"/>
                <a:cs typeface="Roboto Serif"/>
                <a:sym typeface="Roboto Serif"/>
              </a:rPr>
              <a:t>System refinement based on issues identified during SVD such as Jetson replacement, linear actuator and wheel upgrades, hardware improvements, code optimization, namespace corrections, runtime complexity reduction, ZED camera integration with Jetson Docker</a:t>
            </a:r>
            <a:endParaRPr sz="1000">
              <a:solidFill>
                <a:schemeClr val="dk1"/>
              </a:solidFill>
              <a:latin typeface="Roboto Serif"/>
              <a:ea typeface="Roboto Serif"/>
              <a:cs typeface="Roboto Serif"/>
              <a:sym typeface="Roboto Serif"/>
            </a:endParaRPr>
          </a:p>
          <a:p>
            <a:pPr marL="457200" lvl="0" indent="-292100" algn="l" rtl="0">
              <a:spcBef>
                <a:spcPts val="0"/>
              </a:spcBef>
              <a:spcAft>
                <a:spcPts val="0"/>
              </a:spcAft>
              <a:buClr>
                <a:srgbClr val="212121"/>
              </a:buClr>
              <a:buSzPts val="1000"/>
              <a:buFont typeface="Roboto Serif"/>
              <a:buAutoNum type="arabicParenR"/>
            </a:pPr>
            <a:r>
              <a:rPr lang="en" sz="1000">
                <a:solidFill>
                  <a:srgbClr val="212121"/>
                </a:solidFill>
                <a:latin typeface="Roboto Serif"/>
                <a:ea typeface="Roboto Serif"/>
                <a:cs typeface="Roboto Serif"/>
                <a:sym typeface="Roboto Serif"/>
              </a:rPr>
              <a:t>Validation stack setup, wheel torque measurement to detect stalling and adjust tool height, and navigation stack tuning for optimal path planning and smooth robot motion.</a:t>
            </a:r>
            <a:endParaRPr sz="1000">
              <a:solidFill>
                <a:srgbClr val="212121"/>
              </a:solidFill>
              <a:latin typeface="Roboto Serif"/>
              <a:ea typeface="Roboto Serif"/>
              <a:cs typeface="Roboto Serif"/>
              <a:sym typeface="Roboto Serif"/>
            </a:endParaRPr>
          </a:p>
          <a:p>
            <a:pPr marL="457200" lvl="0" indent="-292100" algn="l" rtl="0">
              <a:spcBef>
                <a:spcPts val="0"/>
              </a:spcBef>
              <a:spcAft>
                <a:spcPts val="0"/>
              </a:spcAft>
              <a:buClr>
                <a:schemeClr val="dk1"/>
              </a:buClr>
              <a:buSzPts val="1000"/>
              <a:buFont typeface="Roboto Serif"/>
              <a:buAutoNum type="arabicParenR"/>
            </a:pPr>
            <a:r>
              <a:rPr lang="en" sz="1000">
                <a:solidFill>
                  <a:schemeClr val="dk1"/>
                </a:solidFill>
                <a:latin typeface="Roboto Serif"/>
                <a:ea typeface="Roboto Serif"/>
                <a:cs typeface="Roboto Serif"/>
                <a:sym typeface="Roboto Serif"/>
              </a:rPr>
              <a:t>Grading of multiple craters with autonomous rover operation</a:t>
            </a:r>
            <a:endParaRPr sz="1000">
              <a:solidFill>
                <a:schemeClr val="dk1"/>
              </a:solidFill>
              <a:latin typeface="Roboto Serif"/>
              <a:ea typeface="Roboto Serif"/>
              <a:cs typeface="Roboto Serif"/>
              <a:sym typeface="Roboto Serif"/>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3506d7d59d7_8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3506d7d59d7_8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3db29d9e2a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33db29d9e2a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3db29d9e2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3db29d9e2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e3f05ec1f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e3f05ec1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risk summary</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52964d6b5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52964d6b5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risk summary</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1bdc56c318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31bdc56c318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reduced risk summary, allowing us to focus on the crucial ones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52964d6b5c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352964d6b5c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reduced risk summary, allowing us to focus on the crucial ones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1c50ad1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1c50ad1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primary use case. The dotted line represents a chosen latitude, the blue path represents the original, rough, circuitous path</a:t>
            </a:r>
            <a:endParaRPr/>
          </a:p>
          <a:p>
            <a:pPr marL="457200" lvl="0" indent="-298450" algn="l" rtl="0">
              <a:spcBef>
                <a:spcPts val="0"/>
              </a:spcBef>
              <a:spcAft>
                <a:spcPts val="0"/>
              </a:spcAft>
              <a:buSzPts val="1100"/>
              <a:buChar char="-"/>
            </a:pPr>
            <a:r>
              <a:rPr lang="en"/>
              <a:t>The green lines represent the groomed path that makes the original path much safer, direct and energy-efficient for solar powered rovers. </a:t>
            </a:r>
            <a:endParaRPr/>
          </a:p>
          <a:p>
            <a:pPr marL="457200" lvl="0" indent="-298450" algn="l" rtl="0">
              <a:spcBef>
                <a:spcPts val="0"/>
              </a:spcBef>
              <a:spcAft>
                <a:spcPts val="0"/>
              </a:spcAft>
              <a:buSzPts val="1100"/>
              <a:buChar char="-"/>
            </a:pPr>
            <a:r>
              <a:rPr lang="en"/>
              <a:t>The rover will create this path while grooming certain craters in its path, while avoiding big/deep craters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9ae000e816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9ae000e81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https://docs.google.com/spreadsheets/d/14Val-Zw5rSiQ1BWVdYLTJIcMVXyCY8ZX0bq6uuTiaoo/edit?gid=0#gid=0</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9ae000e81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39ae000e81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9ae000e816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39ae000e81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506d7d59d7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3506d7d59d7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a recent and critical risk which is a consequence of an issue we faced last week. We noticed that one of the rear axles was broken and basically disengaged from the driveline.The spares are unavailable since the model is discontinued. Thanks to Red and Chuck, we found a twin rover for parts, but this remains a top concern as run a risk of the project falling through.</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506d7d59d7_5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3506d7d59d7_5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As part of our reflections from this semester, we identified several important lessons learned.</a:t>
            </a:r>
            <a:endParaRPr>
              <a:solidFill>
                <a:schemeClr val="dk1"/>
              </a:solidFill>
            </a:endParaRPr>
          </a:p>
          <a:p>
            <a:pPr marL="0" lvl="0" indent="0" algn="l" rtl="0">
              <a:lnSpc>
                <a:spcPct val="115000"/>
              </a:lnSpc>
              <a:spcBef>
                <a:spcPts val="1200"/>
              </a:spcBef>
              <a:spcAft>
                <a:spcPts val="0"/>
              </a:spcAft>
              <a:buNone/>
            </a:pPr>
            <a:r>
              <a:rPr lang="en">
                <a:solidFill>
                  <a:schemeClr val="dk1"/>
                </a:solidFill>
              </a:rPr>
              <a:t>First, it's important to check for common issues online during the component selection phase.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Second, scheduling based on resource availability — such as lab access, and lead times for parts — is critical.</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Third, it’s important to plan Progress Review goals right at the beginning of the semester. This way, we can align our development milestones better with the review deadlines, rather than scrambling to meet them last-minute.</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Another key learning is to have a proper plan for splitting the demo between SVD and SVD Encore. Trying to deliver everything during SVD itself left very little flexibility for encore improvements, and led to rushed demonstrations.</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50948e0dbb_4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350948e0dbb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31be7231746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31be7231746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51aebd77a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351aebd77a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0bedd04c3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0bedd04c3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1be723174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1be72317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0ef2517fb0_2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ef2517fb0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Our work is structured into three main objectives, each with specific sub-objectives, ensuring a methodical approach</a:t>
            </a:r>
            <a:endParaRPr/>
          </a:p>
          <a:p>
            <a:pPr marL="457200" lvl="0" indent="-298450" algn="l" rtl="0">
              <a:spcBef>
                <a:spcPts val="0"/>
              </a:spcBef>
              <a:spcAft>
                <a:spcPts val="0"/>
              </a:spcAft>
              <a:buSzPts val="1100"/>
              <a:buChar char="-"/>
            </a:pPr>
            <a:r>
              <a:rPr lang="en"/>
              <a:t>My colleagues will now dig deeper on these objectives. Over to you Simson.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31be7231746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31be723174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1be7231746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1be723174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1be7231746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31be7231746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31be7231746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31be723174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33eeee58e82_8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33eeee58e82_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0bedd04c3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0bedd04c3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FR1 - off board on the moon station (laptops)</a:t>
            </a:r>
            <a:endParaRPr/>
          </a:p>
          <a:p>
            <a:pPr marL="457200" lvl="0" indent="-298450" algn="l" rtl="0">
              <a:spcBef>
                <a:spcPts val="0"/>
              </a:spcBef>
              <a:spcAft>
                <a:spcPts val="0"/>
              </a:spcAft>
              <a:buSzPts val="1100"/>
              <a:buChar char="-"/>
            </a:pPr>
            <a:r>
              <a:rPr lang="en"/>
              <a:t>FR2, FR3, FR4 - Mission requirements communicated, robot localizes, navigates autonomously</a:t>
            </a:r>
            <a:endParaRPr/>
          </a:p>
          <a:p>
            <a:pPr marL="457200" lvl="0" indent="-298450" algn="l" rtl="0">
              <a:spcBef>
                <a:spcPts val="0"/>
              </a:spcBef>
              <a:spcAft>
                <a:spcPts val="0"/>
              </a:spcAft>
              <a:buSzPts val="1100"/>
              <a:buChar char="-"/>
            </a:pPr>
            <a:r>
              <a:rPr lang="en"/>
              <a:t>FR5 - Physical capability</a:t>
            </a:r>
            <a:endParaRPr/>
          </a:p>
          <a:p>
            <a:pPr marL="457200" lvl="0" indent="-298450" algn="l" rtl="0">
              <a:spcBef>
                <a:spcPts val="0"/>
              </a:spcBef>
              <a:spcAft>
                <a:spcPts val="0"/>
              </a:spcAft>
              <a:buSzPts val="1100"/>
              <a:buChar char="-"/>
            </a:pPr>
            <a:r>
              <a:rPr lang="en"/>
              <a:t>FR6, FR7 - Path planning -&gt; Tool planning - manipulation</a:t>
            </a:r>
            <a:endParaRPr/>
          </a:p>
          <a:p>
            <a:pPr marL="457200" lvl="0" indent="-298450" algn="l" rtl="0">
              <a:spcBef>
                <a:spcPts val="0"/>
              </a:spcBef>
              <a:spcAft>
                <a:spcPts val="0"/>
              </a:spcAft>
              <a:buSzPts val="1100"/>
              <a:buChar char="-"/>
            </a:pPr>
            <a:r>
              <a:rPr lang="en"/>
              <a:t>FR8 - Validation -&gt; sensor suite</a:t>
            </a:r>
            <a:endParaRPr/>
          </a:p>
          <a:p>
            <a:pPr marL="457200" lvl="0" indent="-298450" algn="l" rtl="0">
              <a:spcBef>
                <a:spcPts val="0"/>
              </a:spcBef>
              <a:spcAft>
                <a:spcPts val="0"/>
              </a:spcAft>
              <a:buSzPts val="1100"/>
              <a:buChar char="-"/>
            </a:pPr>
            <a:r>
              <a:rPr lang="en"/>
              <a:t>FR9 - Communication infrastructure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8" name="Google Shape;5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9" name="Google Shape;69;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0" name="Google Shape;70;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1" name="Google Shape;8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5" name="Google Shape;85;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2"/>
              </a:buClr>
              <a:buSzPts val="1800"/>
              <a:buChar char="●"/>
              <a:defRPr>
                <a:solidFill>
                  <a:schemeClr val="lt2"/>
                </a:solidFill>
              </a:defRPr>
            </a:lvl1pPr>
            <a:lvl2pPr marL="914400" lvl="1" indent="-317500">
              <a:spcBef>
                <a:spcPts val="0"/>
              </a:spcBef>
              <a:spcAft>
                <a:spcPts val="0"/>
              </a:spcAft>
              <a:buClr>
                <a:schemeClr val="lt2"/>
              </a:buClr>
              <a:buSzPts val="1400"/>
              <a:buChar char="○"/>
              <a:defRPr>
                <a:solidFill>
                  <a:schemeClr val="lt2"/>
                </a:solidFill>
              </a:defRPr>
            </a:lvl2pPr>
            <a:lvl3pPr marL="1371600" lvl="2" indent="-317500">
              <a:spcBef>
                <a:spcPts val="0"/>
              </a:spcBef>
              <a:spcAft>
                <a:spcPts val="0"/>
              </a:spcAft>
              <a:buClr>
                <a:schemeClr val="lt2"/>
              </a:buClr>
              <a:buSzPts val="1400"/>
              <a:buChar char="■"/>
              <a:defRPr>
                <a:solidFill>
                  <a:schemeClr val="lt2"/>
                </a:solidFill>
              </a:defRPr>
            </a:lvl3pPr>
            <a:lvl4pPr marL="1828800" lvl="3" indent="-317500">
              <a:spcBef>
                <a:spcPts val="0"/>
              </a:spcBef>
              <a:spcAft>
                <a:spcPts val="0"/>
              </a:spcAft>
              <a:buClr>
                <a:schemeClr val="lt2"/>
              </a:buClr>
              <a:buSzPts val="1400"/>
              <a:buChar char="●"/>
              <a:defRPr>
                <a:solidFill>
                  <a:schemeClr val="lt2"/>
                </a:solidFill>
              </a:defRPr>
            </a:lvl4pPr>
            <a:lvl5pPr marL="2286000" lvl="4" indent="-317500">
              <a:spcBef>
                <a:spcPts val="0"/>
              </a:spcBef>
              <a:spcAft>
                <a:spcPts val="0"/>
              </a:spcAft>
              <a:buClr>
                <a:schemeClr val="lt2"/>
              </a:buClr>
              <a:buSzPts val="1400"/>
              <a:buChar char="○"/>
              <a:defRPr>
                <a:solidFill>
                  <a:schemeClr val="lt2"/>
                </a:solidFill>
              </a:defRPr>
            </a:lvl5pPr>
            <a:lvl6pPr marL="2743200" lvl="5" indent="-317500">
              <a:spcBef>
                <a:spcPts val="0"/>
              </a:spcBef>
              <a:spcAft>
                <a:spcPts val="0"/>
              </a:spcAft>
              <a:buClr>
                <a:schemeClr val="lt2"/>
              </a:buClr>
              <a:buSzPts val="1400"/>
              <a:buChar char="■"/>
              <a:defRPr>
                <a:solidFill>
                  <a:schemeClr val="lt2"/>
                </a:solidFill>
              </a:defRPr>
            </a:lvl6pPr>
            <a:lvl7pPr marL="3200400" lvl="6" indent="-317500">
              <a:spcBef>
                <a:spcPts val="0"/>
              </a:spcBef>
              <a:spcAft>
                <a:spcPts val="0"/>
              </a:spcAft>
              <a:buClr>
                <a:schemeClr val="lt2"/>
              </a:buClr>
              <a:buSzPts val="1400"/>
              <a:buChar char="●"/>
              <a:defRPr>
                <a:solidFill>
                  <a:schemeClr val="lt2"/>
                </a:solidFill>
              </a:defRPr>
            </a:lvl7pPr>
            <a:lvl8pPr marL="3657600" lvl="7" indent="-317500">
              <a:spcBef>
                <a:spcPts val="0"/>
              </a:spcBef>
              <a:spcAft>
                <a:spcPts val="0"/>
              </a:spcAft>
              <a:buClr>
                <a:schemeClr val="lt2"/>
              </a:buClr>
              <a:buSzPts val="1400"/>
              <a:buChar char="○"/>
              <a:defRPr>
                <a:solidFill>
                  <a:schemeClr val="lt2"/>
                </a:solidFill>
              </a:defRPr>
            </a:lvl8pPr>
            <a:lvl9pPr marL="4114800" lvl="8" indent="-317500">
              <a:spcBef>
                <a:spcPts val="0"/>
              </a:spcBef>
              <a:spcAft>
                <a:spcPts val="0"/>
              </a:spcAft>
              <a:buClr>
                <a:schemeClr val="lt2"/>
              </a:buClr>
              <a:buSzPts val="1400"/>
              <a:buChar char="■"/>
              <a:defRPr>
                <a:solidFill>
                  <a:schemeClr val="lt2"/>
                </a:solidFill>
              </a:defRPr>
            </a:lvl9pPr>
          </a:lstStyle>
          <a:p>
            <a:endParaRPr/>
          </a:p>
        </p:txBody>
      </p:sp>
      <p:sp>
        <p:nvSpPr>
          <p:cNvPr id="87" name="Google Shape;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0" name="Google Shape;9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3" name="Google Shape;93;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mt="46000"/>
          </a:blip>
          <a:stretch>
            <a:fillRect/>
          </a:stretch>
        </p:blipFill>
        <p:spPr>
          <a:xfrm rot="-1525115">
            <a:off x="-1527723" y="-730849"/>
            <a:ext cx="3780121" cy="3780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4" name="Google Shape;5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a:blip r:embed="rId13">
            <a:alphaModFix amt="46000"/>
          </a:blip>
          <a:stretch>
            <a:fillRect/>
          </a:stretch>
        </p:blipFill>
        <p:spPr>
          <a:xfrm rot="-1525115">
            <a:off x="-1527723" y="-730849"/>
            <a:ext cx="3780121" cy="3780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drive.google.com/file/d/1v5sZdx6tZSm8cph-OBuwC5lbMrhWscKN/view"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hyperlink" Target="http://drive.google.com/file/d/1_HVxEFLUNPRSu5h7jCvpQV6P_fa64rOv/view" TargetMode="External"/><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hyperlink" Target="http://drive.google.com/file/d/1_5FERNvxZC-9KkyKzE0iLBPeWv4iZKsr/view"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hyperlink" Target="http://drive.google.com/file/d/1Ts4XugKC3vQtaKcy0n5ZiF7Nx8Upo_Y4/view"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drive.google.com/file/d/14Khk0f2aKsthhxMSaPFx3ED0EoEVeeMG/view"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9.jp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drive.google.com/file/d/1LJgmiuvmfC06Ejy4tCtgV2ZhavkwBo0n/view"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9.jpg"/></Relationships>
</file>

<file path=ppt/slides/_rels/slide4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3.jp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drive.google.com/file/d/1Ne9hme2TPiEElf1b7sjLQmcVMWRQvEH0/view"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hyperlink" Target="http://drive.google.com/file/d/16CNkEHSDKpTfgbXz_nNIqAKtmXtLGQBk/view"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hyperlink" Target="http://drive.google.com/file/d/1NxiVBa4bQNGv6rhvbyvST-wpB6hpslNI/view"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3.jp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77.jpg"/></Relationships>
</file>

<file path=ppt/slides/_rels/slide59.xml.rels><?xml version="1.0" encoding="UTF-8" standalone="yes"?>
<Relationships xmlns="http://schemas.openxmlformats.org/package/2006/relationships"><Relationship Id="rId3" Type="http://schemas.openxmlformats.org/officeDocument/2006/relationships/hyperlink" Target="http://www.youtube.com/watch?v=tUjzHp1q6YU"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8.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www.youtube.com/watch?v=tUjzHp1q6YU"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78.jp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5"/>
          <p:cNvSpPr txBox="1">
            <a:spLocks noGrp="1"/>
          </p:cNvSpPr>
          <p:nvPr>
            <p:ph type="ctrTitle"/>
          </p:nvPr>
        </p:nvSpPr>
        <p:spPr>
          <a:xfrm>
            <a:off x="269633" y="4002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Lunar </a:t>
            </a:r>
            <a:r>
              <a:rPr lang="en" b="1">
                <a:solidFill>
                  <a:srgbClr val="FFD700"/>
                </a:solidFill>
                <a:latin typeface="Roboto Serif"/>
                <a:ea typeface="Roboto Serif"/>
                <a:cs typeface="Roboto Serif"/>
                <a:sym typeface="Roboto Serif"/>
              </a:rPr>
              <a:t>ROADSTER</a:t>
            </a:r>
            <a:endParaRPr b="1">
              <a:solidFill>
                <a:srgbClr val="FFD700"/>
              </a:solidFill>
              <a:latin typeface="Roboto Serif"/>
              <a:ea typeface="Roboto Serif"/>
              <a:cs typeface="Roboto Serif"/>
              <a:sym typeface="Roboto Serif"/>
            </a:endParaRPr>
          </a:p>
          <a:p>
            <a:pPr marL="0" lvl="0" indent="0" algn="ctr" rtl="0">
              <a:spcBef>
                <a:spcPts val="0"/>
              </a:spcBef>
              <a:spcAft>
                <a:spcPts val="0"/>
              </a:spcAft>
              <a:buNone/>
            </a:pPr>
            <a:r>
              <a:rPr lang="en" sz="2400">
                <a:solidFill>
                  <a:schemeClr val="lt1"/>
                </a:solidFill>
                <a:latin typeface="Roboto Serif Light"/>
                <a:ea typeface="Roboto Serif Light"/>
                <a:cs typeface="Roboto Serif Light"/>
                <a:sym typeface="Roboto Serif Light"/>
              </a:rPr>
              <a:t>(</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obotic </a:t>
            </a:r>
            <a:r>
              <a:rPr lang="en" sz="2400">
                <a:solidFill>
                  <a:srgbClr val="FFD700"/>
                </a:solidFill>
                <a:latin typeface="Roboto Serif Light"/>
                <a:ea typeface="Roboto Serif Light"/>
                <a:cs typeface="Roboto Serif Light"/>
                <a:sym typeface="Roboto Serif Light"/>
              </a:rPr>
              <a:t>O</a:t>
            </a:r>
            <a:r>
              <a:rPr lang="en" sz="2400">
                <a:solidFill>
                  <a:schemeClr val="lt1"/>
                </a:solidFill>
                <a:latin typeface="Roboto Serif Light"/>
                <a:ea typeface="Roboto Serif Light"/>
                <a:cs typeface="Roboto Serif Light"/>
                <a:sym typeface="Roboto Serif Light"/>
              </a:rPr>
              <a:t>perator for </a:t>
            </a:r>
            <a:r>
              <a:rPr lang="en" sz="2400">
                <a:solidFill>
                  <a:srgbClr val="FFD700"/>
                </a:solidFill>
                <a:latin typeface="Roboto Serif Light"/>
                <a:ea typeface="Roboto Serif Light"/>
                <a:cs typeface="Roboto Serif Light"/>
                <a:sym typeface="Roboto Serif Light"/>
              </a:rPr>
              <a:t>A</a:t>
            </a:r>
            <a:r>
              <a:rPr lang="en" sz="2400">
                <a:solidFill>
                  <a:schemeClr val="lt1"/>
                </a:solidFill>
                <a:latin typeface="Roboto Serif Light"/>
                <a:ea typeface="Roboto Serif Light"/>
                <a:cs typeface="Roboto Serif Light"/>
                <a:sym typeface="Roboto Serif Light"/>
              </a:rPr>
              <a:t>utonomous </a:t>
            </a:r>
            <a:r>
              <a:rPr lang="en" sz="2400">
                <a:solidFill>
                  <a:srgbClr val="FFD700"/>
                </a:solidFill>
                <a:highlight>
                  <a:srgbClr val="000000"/>
                </a:highlight>
                <a:latin typeface="Roboto Serif Light"/>
                <a:ea typeface="Roboto Serif Light"/>
                <a:cs typeface="Roboto Serif Light"/>
                <a:sym typeface="Roboto Serif Light"/>
              </a:rPr>
              <a:t>D</a:t>
            </a:r>
            <a:r>
              <a:rPr lang="en" sz="2400">
                <a:solidFill>
                  <a:schemeClr val="lt1"/>
                </a:solidFill>
                <a:latin typeface="Roboto Serif Light"/>
                <a:ea typeface="Roboto Serif Light"/>
                <a:cs typeface="Roboto Serif Light"/>
                <a:sym typeface="Roboto Serif Light"/>
              </a:rPr>
              <a:t>evelopment of </a:t>
            </a:r>
            <a:r>
              <a:rPr lang="en" sz="2400">
                <a:solidFill>
                  <a:srgbClr val="FFD700"/>
                </a:solidFill>
                <a:latin typeface="Roboto Serif Light"/>
                <a:ea typeface="Roboto Serif Light"/>
                <a:cs typeface="Roboto Serif Light"/>
                <a:sym typeface="Roboto Serif Light"/>
              </a:rPr>
              <a:t>S</a:t>
            </a:r>
            <a:r>
              <a:rPr lang="en" sz="2400">
                <a:solidFill>
                  <a:schemeClr val="lt1"/>
                </a:solidFill>
                <a:latin typeface="Roboto Serif Light"/>
                <a:ea typeface="Roboto Serif Light"/>
                <a:cs typeface="Roboto Serif Light"/>
                <a:sym typeface="Roboto Serif Light"/>
              </a:rPr>
              <a:t>urface </a:t>
            </a:r>
            <a:r>
              <a:rPr lang="en" sz="2400">
                <a:solidFill>
                  <a:srgbClr val="FFD700"/>
                </a:solidFill>
                <a:latin typeface="Roboto Serif Light"/>
                <a:ea typeface="Roboto Serif Light"/>
                <a:cs typeface="Roboto Serif Light"/>
                <a:sym typeface="Roboto Serif Light"/>
              </a:rPr>
              <a:t>T</a:t>
            </a:r>
            <a:r>
              <a:rPr lang="en" sz="2400">
                <a:solidFill>
                  <a:schemeClr val="lt1"/>
                </a:solidFill>
                <a:latin typeface="Roboto Serif Light"/>
                <a:ea typeface="Roboto Serif Light"/>
                <a:cs typeface="Roboto Serif Light"/>
                <a:sym typeface="Roboto Serif Light"/>
              </a:rPr>
              <a:t>rails and </a:t>
            </a:r>
            <a:r>
              <a:rPr lang="en" sz="2400">
                <a:solidFill>
                  <a:srgbClr val="FFD700"/>
                </a:solidFill>
                <a:latin typeface="Roboto Serif Light"/>
                <a:ea typeface="Roboto Serif Light"/>
                <a:cs typeface="Roboto Serif Light"/>
                <a:sym typeface="Roboto Serif Light"/>
              </a:rPr>
              <a:t>E</a:t>
            </a:r>
            <a:r>
              <a:rPr lang="en" sz="2400">
                <a:solidFill>
                  <a:schemeClr val="lt1"/>
                </a:solidFill>
                <a:latin typeface="Roboto Serif Light"/>
                <a:ea typeface="Roboto Serif Light"/>
                <a:cs typeface="Roboto Serif Light"/>
                <a:sym typeface="Roboto Serif Light"/>
              </a:rPr>
              <a:t>xploration </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outes)</a:t>
            </a:r>
            <a:endParaRPr sz="2400">
              <a:solidFill>
                <a:schemeClr val="lt1"/>
              </a:solidFill>
              <a:latin typeface="Roboto Serif Light"/>
              <a:ea typeface="Roboto Serif Light"/>
              <a:cs typeface="Roboto Serif Light"/>
              <a:sym typeface="Roboto Serif Light"/>
            </a:endParaRPr>
          </a:p>
        </p:txBody>
      </p:sp>
      <p:pic>
        <p:nvPicPr>
          <p:cNvPr id="102" name="Google Shape;102;p25"/>
          <p:cNvPicPr preferRelativeResize="0"/>
          <p:nvPr/>
        </p:nvPicPr>
        <p:blipFill>
          <a:blip r:embed="rId3">
            <a:alphaModFix amt="63000"/>
          </a:blip>
          <a:stretch>
            <a:fillRect/>
          </a:stretch>
        </p:blipFill>
        <p:spPr>
          <a:xfrm>
            <a:off x="152400" y="3798100"/>
            <a:ext cx="1260824" cy="1258725"/>
          </a:xfrm>
          <a:prstGeom prst="rect">
            <a:avLst/>
          </a:prstGeom>
          <a:noFill/>
          <a:ln>
            <a:noFill/>
          </a:ln>
        </p:spPr>
      </p:pic>
      <p:sp>
        <p:nvSpPr>
          <p:cNvPr id="103" name="Google Shape;103;p2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104" name="Google Shape;104;p25"/>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05" name="Google Shape;105;p25"/>
          <p:cNvPicPr preferRelativeResize="0"/>
          <p:nvPr/>
        </p:nvPicPr>
        <p:blipFill>
          <a:blip r:embed="rId4">
            <a:alphaModFix/>
          </a:blip>
          <a:stretch>
            <a:fillRect/>
          </a:stretch>
        </p:blipFill>
        <p:spPr>
          <a:xfrm>
            <a:off x="7902400" y="152389"/>
            <a:ext cx="1118751" cy="1043361"/>
          </a:xfrm>
          <a:prstGeom prst="rect">
            <a:avLst/>
          </a:prstGeom>
          <a:noFill/>
          <a:ln>
            <a:noFill/>
          </a:ln>
        </p:spPr>
      </p:pic>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107" name="Google Shape;107;p25"/>
          <p:cNvSpPr txBox="1"/>
          <p:nvPr/>
        </p:nvSpPr>
        <p:spPr>
          <a:xfrm>
            <a:off x="1740300" y="4454275"/>
            <a:ext cx="5663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solidFill>
                  <a:schemeClr val="lt1"/>
                </a:solidFill>
                <a:latin typeface="Lora Medium"/>
                <a:ea typeface="Lora Medium"/>
                <a:cs typeface="Lora Medium"/>
                <a:sym typeface="Lora Medium"/>
              </a:rPr>
              <a:t>“Starting with a foothold on the Moon, we pave the way to the cosmos”</a:t>
            </a:r>
            <a:endParaRPr sz="1300" i="1">
              <a:solidFill>
                <a:schemeClr val="lt1"/>
              </a:solidFill>
              <a:latin typeface="Lora Medium"/>
              <a:ea typeface="Lora Medium"/>
              <a:cs typeface="Lora Medium"/>
              <a:sym typeface="Lora Medium"/>
            </a:endParaRPr>
          </a:p>
        </p:txBody>
      </p:sp>
      <p:pic>
        <p:nvPicPr>
          <p:cNvPr id="108" name="Google Shape;108;p25" title="Pic.jpg"/>
          <p:cNvPicPr preferRelativeResize="0"/>
          <p:nvPr/>
        </p:nvPicPr>
        <p:blipFill>
          <a:blip r:embed="rId5">
            <a:alphaModFix/>
          </a:blip>
          <a:stretch>
            <a:fillRect/>
          </a:stretch>
        </p:blipFill>
        <p:spPr>
          <a:xfrm>
            <a:off x="3319551" y="2452800"/>
            <a:ext cx="2504908" cy="200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a:spLocks noGrp="1"/>
          </p:cNvSpPr>
          <p:nvPr>
            <p:ph type="title"/>
          </p:nvPr>
        </p:nvSpPr>
        <p:spPr>
          <a:xfrm>
            <a:off x="727650" y="5487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Non-Functional Requirements (Mandatory)            </a:t>
            </a:r>
            <a:r>
              <a:rPr lang="en" sz="2133" b="1">
                <a:solidFill>
                  <a:srgbClr val="FF0000"/>
                </a:solidFill>
                <a:latin typeface="Roboto Serif"/>
                <a:ea typeface="Roboto Serif"/>
                <a:cs typeface="Roboto Serif"/>
                <a:sym typeface="Roboto Serif"/>
              </a:rPr>
              <a:t>Modified</a:t>
            </a:r>
            <a:endParaRPr sz="1466" b="1">
              <a:solidFill>
                <a:srgbClr val="FF0000"/>
              </a:solidFill>
              <a:latin typeface="Roboto Serif"/>
              <a:ea typeface="Roboto Serif"/>
              <a:cs typeface="Roboto Serif"/>
              <a:sym typeface="Roboto Serif"/>
            </a:endParaRPr>
          </a:p>
        </p:txBody>
      </p:sp>
      <p:graphicFrame>
        <p:nvGraphicFramePr>
          <p:cNvPr id="239" name="Google Shape;239;p34"/>
          <p:cNvGraphicFramePr/>
          <p:nvPr/>
        </p:nvGraphicFramePr>
        <p:xfrm>
          <a:off x="781263" y="1611650"/>
          <a:ext cx="3000000" cy="3000000"/>
        </p:xfrm>
        <a:graphic>
          <a:graphicData uri="http://schemas.openxmlformats.org/drawingml/2006/table">
            <a:tbl>
              <a:tblPr>
                <a:noFill/>
                <a:tableStyleId>{9AD5F19D-F7F9-4459-9FCF-C7287374776C}</a:tableStyleId>
              </a:tblPr>
              <a:tblGrid>
                <a:gridCol w="905500">
                  <a:extLst>
                    <a:ext uri="{9D8B030D-6E8A-4147-A177-3AD203B41FA5}">
                      <a16:colId xmlns:a16="http://schemas.microsoft.com/office/drawing/2014/main" val="20000"/>
                    </a:ext>
                  </a:extLst>
                </a:gridCol>
                <a:gridCol w="1953200">
                  <a:extLst>
                    <a:ext uri="{9D8B030D-6E8A-4147-A177-3AD203B41FA5}">
                      <a16:colId xmlns:a16="http://schemas.microsoft.com/office/drawing/2014/main" val="20001"/>
                    </a:ext>
                  </a:extLst>
                </a:gridCol>
                <a:gridCol w="47227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Parameter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Description</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Weight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rover must weigh </a:t>
                      </a:r>
                      <a:r>
                        <a:rPr lang="en" sz="1200">
                          <a:solidFill>
                            <a:srgbClr val="FFFF00"/>
                          </a:solidFill>
                          <a:latin typeface="Roboto Serif"/>
                          <a:ea typeface="Roboto Serif"/>
                          <a:cs typeface="Roboto Serif"/>
                          <a:sym typeface="Roboto Serif"/>
                        </a:rPr>
                        <a:t>under 50kg</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Cost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cost for the project must be </a:t>
                      </a:r>
                      <a:r>
                        <a:rPr lang="en" sz="1200">
                          <a:solidFill>
                            <a:srgbClr val="FFFF00"/>
                          </a:solidFill>
                          <a:latin typeface="Roboto Serif"/>
                          <a:ea typeface="Roboto Serif"/>
                          <a:cs typeface="Roboto Serif"/>
                          <a:sym typeface="Roboto Serif"/>
                        </a:rPr>
                        <a:t>under $5000</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Computing Capacity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onboard computer should be able to </a:t>
                      </a:r>
                      <a:r>
                        <a:rPr lang="en" sz="1200">
                          <a:solidFill>
                            <a:srgbClr val="FFFF00"/>
                          </a:solidFill>
                          <a:latin typeface="Roboto Serif"/>
                          <a:ea typeface="Roboto Serif"/>
                          <a:cs typeface="Roboto Serif"/>
                          <a:sym typeface="Roboto Serif"/>
                        </a:rPr>
                        <a:t>run all required tasks</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strike="sngStrike">
                          <a:solidFill>
                            <a:schemeClr val="lt1"/>
                          </a:solidFill>
                          <a:latin typeface="Roboto Serif"/>
                          <a:ea typeface="Roboto Serif"/>
                          <a:cs typeface="Roboto Serif"/>
                          <a:sym typeface="Roboto Serif"/>
                        </a:rPr>
                        <a:t>M.N.4</a:t>
                      </a:r>
                      <a:endParaRPr sz="1200" strike="sngStrike">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strike="sngStrike">
                          <a:solidFill>
                            <a:schemeClr val="lt1"/>
                          </a:solidFill>
                          <a:latin typeface="Roboto Serif"/>
                          <a:ea typeface="Roboto Serif"/>
                          <a:cs typeface="Roboto Serif"/>
                          <a:sym typeface="Roboto Serif"/>
                        </a:rPr>
                        <a:t>Size/Form Factor</a:t>
                      </a:r>
                      <a:endParaRPr sz="1200" strike="sngStrike">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strike="sngStrike">
                          <a:solidFill>
                            <a:schemeClr val="lt1"/>
                          </a:solidFill>
                          <a:latin typeface="Roboto Serif"/>
                          <a:ea typeface="Roboto Serif"/>
                          <a:cs typeface="Roboto Serif"/>
                          <a:sym typeface="Roboto Serif"/>
                        </a:rPr>
                        <a:t>The rover should measure </a:t>
                      </a:r>
                      <a:r>
                        <a:rPr lang="en" sz="1200" strike="sngStrike">
                          <a:solidFill>
                            <a:srgbClr val="FFFF00"/>
                          </a:solidFill>
                          <a:latin typeface="Roboto Serif"/>
                          <a:ea typeface="Roboto Serif"/>
                          <a:cs typeface="Roboto Serif"/>
                          <a:sym typeface="Roboto Serif"/>
                        </a:rPr>
                        <a:t>less than 1m</a:t>
                      </a:r>
                      <a:r>
                        <a:rPr lang="en" sz="1200" strike="sngStrike">
                          <a:solidFill>
                            <a:schemeClr val="lt1"/>
                          </a:solidFill>
                          <a:latin typeface="Roboto Serif"/>
                          <a:ea typeface="Roboto Serif"/>
                          <a:cs typeface="Roboto Serif"/>
                          <a:sym typeface="Roboto Serif"/>
                        </a:rPr>
                        <a:t> in all dimensions</a:t>
                      </a:r>
                      <a:endParaRPr sz="1200" strike="sngStrike">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40" name="Google Shape;24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727650" y="48457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Non-Functional Requirements (Desirable)</a:t>
            </a:r>
            <a:endParaRPr b="1">
              <a:solidFill>
                <a:schemeClr val="lt1"/>
              </a:solidFill>
              <a:latin typeface="Roboto Serif"/>
              <a:ea typeface="Roboto Serif"/>
              <a:cs typeface="Roboto Serif"/>
              <a:sym typeface="Roboto Serif"/>
            </a:endParaRPr>
          </a:p>
        </p:txBody>
      </p:sp>
      <p:graphicFrame>
        <p:nvGraphicFramePr>
          <p:cNvPr id="246" name="Google Shape;246;p35"/>
          <p:cNvGraphicFramePr/>
          <p:nvPr/>
        </p:nvGraphicFramePr>
        <p:xfrm>
          <a:off x="781250" y="1336613"/>
          <a:ext cx="3000000" cy="3000000"/>
        </p:xfrm>
        <a:graphic>
          <a:graphicData uri="http://schemas.openxmlformats.org/drawingml/2006/table">
            <a:tbl>
              <a:tblPr>
                <a:noFill/>
                <a:tableStyleId>{9AD5F19D-F7F9-4459-9FCF-C7287374776C}</a:tableStyleId>
              </a:tblPr>
              <a:tblGrid>
                <a:gridCol w="841350">
                  <a:extLst>
                    <a:ext uri="{9D8B030D-6E8A-4147-A177-3AD203B41FA5}">
                      <a16:colId xmlns:a16="http://schemas.microsoft.com/office/drawing/2014/main" val="20000"/>
                    </a:ext>
                  </a:extLst>
                </a:gridCol>
                <a:gridCol w="2370225">
                  <a:extLst>
                    <a:ext uri="{9D8B030D-6E8A-4147-A177-3AD203B41FA5}">
                      <a16:colId xmlns:a16="http://schemas.microsoft.com/office/drawing/2014/main" val="20001"/>
                    </a:ext>
                  </a:extLst>
                </a:gridCol>
                <a:gridCol w="43699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Parameter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Description</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Technological Extensibility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system will be </a:t>
                      </a:r>
                      <a:r>
                        <a:rPr lang="en" sz="1200">
                          <a:solidFill>
                            <a:srgbClr val="FFFF00"/>
                          </a:solidFill>
                          <a:latin typeface="Roboto Serif"/>
                          <a:ea typeface="Roboto Serif"/>
                          <a:cs typeface="Roboto Serif"/>
                          <a:sym typeface="Roboto Serif"/>
                        </a:rPr>
                        <a:t>well documented</a:t>
                      </a:r>
                      <a:r>
                        <a:rPr lang="en" sz="1200">
                          <a:solidFill>
                            <a:schemeClr val="lt1"/>
                          </a:solidFill>
                          <a:latin typeface="Roboto Serif"/>
                          <a:ea typeface="Roboto Serif"/>
                          <a:cs typeface="Roboto Serif"/>
                          <a:sym typeface="Roboto Serif"/>
                        </a:rPr>
                        <a:t> and designed so that future teams can easily access and build on the work</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497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Aesthetics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Requirement from sponsor, the rover must </a:t>
                      </a:r>
                      <a:r>
                        <a:rPr lang="en" sz="1200">
                          <a:solidFill>
                            <a:srgbClr val="FFFF00"/>
                          </a:solidFill>
                          <a:latin typeface="Roboto Serif"/>
                          <a:ea typeface="Roboto Serif"/>
                          <a:cs typeface="Roboto Serif"/>
                          <a:sym typeface="Roboto Serif"/>
                        </a:rPr>
                        <a:t>look presentable</a:t>
                      </a:r>
                      <a:r>
                        <a:rPr lang="en" sz="1200">
                          <a:solidFill>
                            <a:schemeClr val="lt1"/>
                          </a:solidFill>
                          <a:latin typeface="Roboto Serif"/>
                          <a:ea typeface="Roboto Serif"/>
                          <a:cs typeface="Roboto Serif"/>
                          <a:sym typeface="Roboto Serif"/>
                        </a:rPr>
                        <a:t> and </a:t>
                      </a:r>
                      <a:r>
                        <a:rPr lang="en" sz="1200">
                          <a:solidFill>
                            <a:srgbClr val="FFFF00"/>
                          </a:solidFill>
                          <a:latin typeface="Roboto Serif"/>
                          <a:ea typeface="Roboto Serif"/>
                          <a:cs typeface="Roboto Serif"/>
                          <a:sym typeface="Roboto Serif"/>
                        </a:rPr>
                        <a:t>lunar-ready</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Modularity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To enable </a:t>
                      </a:r>
                      <a:r>
                        <a:rPr lang="en" sz="1200">
                          <a:solidFill>
                            <a:srgbClr val="FFFF00"/>
                          </a:solidFill>
                          <a:latin typeface="Roboto Serif"/>
                          <a:ea typeface="Roboto Serif"/>
                          <a:cs typeface="Roboto Serif"/>
                          <a:sym typeface="Roboto Serif"/>
                        </a:rPr>
                        <a:t>tool</a:t>
                      </a:r>
                      <a:r>
                        <a:rPr lang="en" sz="1200">
                          <a:solidFill>
                            <a:schemeClr val="lt1"/>
                          </a:solidFill>
                          <a:latin typeface="Roboto Serif"/>
                          <a:ea typeface="Roboto Serif"/>
                          <a:cs typeface="Roboto Serif"/>
                          <a:sym typeface="Roboto Serif"/>
                        </a:rPr>
                        <a:t> </a:t>
                      </a:r>
                      <a:r>
                        <a:rPr lang="en" sz="1200">
                          <a:solidFill>
                            <a:srgbClr val="FFFF00"/>
                          </a:solidFill>
                          <a:latin typeface="Roboto Serif"/>
                          <a:ea typeface="Roboto Serif"/>
                          <a:cs typeface="Roboto Serif"/>
                          <a:sym typeface="Roboto Serif"/>
                        </a:rPr>
                        <a:t>interchangeability</a:t>
                      </a:r>
                      <a:r>
                        <a:rPr lang="en" sz="1200">
                          <a:solidFill>
                            <a:schemeClr val="lt1"/>
                          </a:solidFill>
                          <a:latin typeface="Roboto Serif"/>
                          <a:ea typeface="Roboto Serif"/>
                          <a:cs typeface="Roboto Serif"/>
                          <a:sym typeface="Roboto Serif"/>
                        </a:rPr>
                        <a:t>, the tool assemblies must be modular and easy to assemble/disassemble</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Repeatability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system will </a:t>
                      </a:r>
                      <a:r>
                        <a:rPr lang="en" sz="1200">
                          <a:solidFill>
                            <a:srgbClr val="FFFF00"/>
                          </a:solidFill>
                          <a:latin typeface="Roboto Serif"/>
                          <a:ea typeface="Roboto Serif"/>
                          <a:cs typeface="Roboto Serif"/>
                          <a:sym typeface="Roboto Serif"/>
                        </a:rPr>
                        <a:t>complete multiple missions without the need of maintenance</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47" name="Google Shape;24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781263" y="3546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Performance Requirements (Mandatory)</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rgbClr val="FF0000"/>
                </a:solidFill>
                <a:latin typeface="Roboto Serif"/>
                <a:ea typeface="Roboto Serif"/>
                <a:cs typeface="Roboto Serif"/>
                <a:sym typeface="Roboto Serif"/>
              </a:rPr>
              <a:t>Modified</a:t>
            </a:r>
            <a:endParaRPr sz="2133" b="1">
              <a:solidFill>
                <a:srgbClr val="FF0000"/>
              </a:solidFill>
              <a:latin typeface="Roboto Serif"/>
              <a:ea typeface="Roboto Serif"/>
              <a:cs typeface="Roboto Serif"/>
              <a:sym typeface="Roboto Serif"/>
            </a:endParaRPr>
          </a:p>
        </p:txBody>
      </p:sp>
      <p:graphicFrame>
        <p:nvGraphicFramePr>
          <p:cNvPr id="253" name="Google Shape;253;p36"/>
          <p:cNvGraphicFramePr/>
          <p:nvPr/>
        </p:nvGraphicFramePr>
        <p:xfrm>
          <a:off x="834875" y="1494175"/>
          <a:ext cx="3000000" cy="3000000"/>
        </p:xfrm>
        <a:graphic>
          <a:graphicData uri="http://schemas.openxmlformats.org/drawingml/2006/table">
            <a:tbl>
              <a:tblPr>
                <a:noFill/>
                <a:tableStyleId>{9AD5F19D-F7F9-4459-9FCF-C7287374776C}</a:tableStyleId>
              </a:tblPr>
              <a:tblGrid>
                <a:gridCol w="917800">
                  <a:extLst>
                    <a:ext uri="{9D8B030D-6E8A-4147-A177-3AD203B41FA5}">
                      <a16:colId xmlns:a16="http://schemas.microsoft.com/office/drawing/2014/main" val="20000"/>
                    </a:ext>
                  </a:extLst>
                </a:gridCol>
                <a:gridCol w="6663675">
                  <a:extLst>
                    <a:ext uri="{9D8B030D-6E8A-4147-A177-3AD203B41FA5}">
                      <a16:colId xmlns:a16="http://schemas.microsoft.com/office/drawing/2014/main" val="20001"/>
                    </a:ext>
                  </a:extLst>
                </a:gridCol>
              </a:tblGrid>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Performance Metrics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plan a path with </a:t>
                      </a:r>
                      <a:r>
                        <a:rPr lang="en" sz="1200">
                          <a:solidFill>
                            <a:schemeClr val="accent6"/>
                          </a:solidFill>
                          <a:latin typeface="Roboto Serif"/>
                          <a:ea typeface="Roboto Serif"/>
                          <a:cs typeface="Roboto Serif"/>
                          <a:sym typeface="Roboto Serif"/>
                        </a:rPr>
                        <a:t>cumulative deviation of &lt;= 25%</a:t>
                      </a:r>
                      <a:r>
                        <a:rPr lang="en" sz="1200">
                          <a:solidFill>
                            <a:schemeClr val="lt1"/>
                          </a:solidFill>
                          <a:latin typeface="Roboto Serif"/>
                          <a:ea typeface="Roboto Serif"/>
                          <a:cs typeface="Roboto Serif"/>
                          <a:sym typeface="Roboto Serif"/>
                        </a:rPr>
                        <a:t> from chosen latitude’s length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587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follow planned path</a:t>
                      </a:r>
                      <a:r>
                        <a:rPr lang="en" sz="1200">
                          <a:solidFill>
                            <a:schemeClr val="lt1"/>
                          </a:solidFill>
                          <a:latin typeface="Roboto Serif"/>
                          <a:ea typeface="Roboto Serif"/>
                          <a:cs typeface="Roboto Serif"/>
                          <a:sym typeface="Roboto Serif"/>
                        </a:rPr>
                        <a:t> to a maximum deviation of </a:t>
                      </a:r>
                      <a:r>
                        <a:rPr lang="en" sz="1200">
                          <a:solidFill>
                            <a:schemeClr val="accent6"/>
                          </a:solidFill>
                          <a:latin typeface="Roboto Serif"/>
                          <a:ea typeface="Roboto Serif"/>
                          <a:cs typeface="Roboto Serif"/>
                          <a:sym typeface="Roboto Serif"/>
                        </a:rPr>
                        <a:t>10%</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strike="sngStrike">
                          <a:solidFill>
                            <a:schemeClr val="lt1"/>
                          </a:solidFill>
                          <a:latin typeface="Roboto Serif"/>
                          <a:ea typeface="Roboto Serif"/>
                          <a:cs typeface="Roboto Serif"/>
                          <a:sym typeface="Roboto Serif"/>
                        </a:rPr>
                        <a:t>Will </a:t>
                      </a:r>
                      <a:r>
                        <a:rPr lang="en" sz="1200" strike="sngStrike">
                          <a:solidFill>
                            <a:schemeClr val="accent6"/>
                          </a:solidFill>
                          <a:latin typeface="Roboto Serif"/>
                          <a:ea typeface="Roboto Serif"/>
                          <a:cs typeface="Roboto Serif"/>
                          <a:sym typeface="Roboto Serif"/>
                        </a:rPr>
                        <a:t>climb gradients up to 15°</a:t>
                      </a:r>
                      <a:r>
                        <a:rPr lang="en" sz="1200">
                          <a:solidFill>
                            <a:schemeClr val="lt1"/>
                          </a:solidFill>
                          <a:latin typeface="Roboto Serif"/>
                          <a:ea typeface="Roboto Serif"/>
                          <a:cs typeface="Roboto Serif"/>
                          <a:sym typeface="Roboto Serif"/>
                        </a:rPr>
                        <a:t> and have a </a:t>
                      </a:r>
                      <a:r>
                        <a:rPr lang="en" sz="1200">
                          <a:solidFill>
                            <a:schemeClr val="accent6"/>
                          </a:solidFill>
                          <a:latin typeface="Roboto Serif"/>
                          <a:ea typeface="Roboto Serif"/>
                          <a:cs typeface="Roboto Serif"/>
                          <a:sym typeface="Roboto Serif"/>
                        </a:rPr>
                        <a:t>contact pressure</a:t>
                      </a:r>
                      <a:r>
                        <a:rPr lang="en" sz="1200">
                          <a:solidFill>
                            <a:schemeClr val="lt1"/>
                          </a:solidFill>
                          <a:latin typeface="Roboto Serif"/>
                          <a:ea typeface="Roboto Serif"/>
                          <a:cs typeface="Roboto Serif"/>
                          <a:sym typeface="Roboto Serif"/>
                        </a:rPr>
                        <a:t> </a:t>
                      </a:r>
                      <a:r>
                        <a:rPr lang="en" sz="1200">
                          <a:solidFill>
                            <a:schemeClr val="accent6"/>
                          </a:solidFill>
                          <a:latin typeface="Roboto Serif"/>
                          <a:ea typeface="Roboto Serif"/>
                          <a:cs typeface="Roboto Serif"/>
                          <a:sym typeface="Roboto Serif"/>
                        </a:rPr>
                        <a:t>of less than 1.5 kPa</a:t>
                      </a:r>
                      <a:r>
                        <a:rPr lang="en" sz="1200">
                          <a:solidFill>
                            <a:schemeClr val="lt1"/>
                          </a:solidFill>
                          <a:latin typeface="Roboto Serif"/>
                          <a:ea typeface="Roboto Serif"/>
                          <a:cs typeface="Roboto Serif"/>
                          <a:sym typeface="Roboto Serif"/>
                        </a:rPr>
                        <a:t> </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4652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avoid craters &gt;= 0.5 metres</a:t>
                      </a:r>
                      <a:r>
                        <a:rPr lang="en" sz="1200">
                          <a:solidFill>
                            <a:schemeClr val="lt1"/>
                          </a:solidFill>
                          <a:latin typeface="Roboto Serif"/>
                          <a:ea typeface="Roboto Serif"/>
                          <a:cs typeface="Roboto Serif"/>
                          <a:sym typeface="Roboto Serif"/>
                        </a:rPr>
                        <a:t> </a:t>
                      </a:r>
                      <a:r>
                        <a:rPr lang="en" sz="1200" strike="sngStrike">
                          <a:solidFill>
                            <a:schemeClr val="lt1"/>
                          </a:solidFill>
                          <a:latin typeface="Roboto Serif"/>
                          <a:ea typeface="Roboto Serif"/>
                          <a:cs typeface="Roboto Serif"/>
                          <a:sym typeface="Roboto Serif"/>
                        </a:rPr>
                        <a:t>and </a:t>
                      </a:r>
                      <a:r>
                        <a:rPr lang="en" sz="1200" strike="sngStrike">
                          <a:solidFill>
                            <a:schemeClr val="accent6"/>
                          </a:solidFill>
                          <a:latin typeface="Roboto Serif"/>
                          <a:ea typeface="Roboto Serif"/>
                          <a:cs typeface="Roboto Serif"/>
                          <a:sym typeface="Roboto Serif"/>
                        </a:rPr>
                        <a:t>avoid slopes &gt;= 15°</a:t>
                      </a:r>
                      <a:endParaRPr sz="1200" strike="sngStrike">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6652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M.P.5</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Will fill craters of </a:t>
                      </a:r>
                      <a:r>
                        <a:rPr lang="en" sz="1200">
                          <a:solidFill>
                            <a:schemeClr val="accent6"/>
                          </a:solidFill>
                          <a:latin typeface="Roboto Serif"/>
                          <a:ea typeface="Roboto Serif"/>
                          <a:cs typeface="Roboto Serif"/>
                          <a:sym typeface="Roboto Serif"/>
                        </a:rPr>
                        <a:t>up to 0.5 meters</a:t>
                      </a:r>
                      <a:r>
                        <a:rPr lang="en" sz="1200">
                          <a:solidFill>
                            <a:schemeClr val="lt1"/>
                          </a:solidFill>
                          <a:latin typeface="Roboto Serif"/>
                          <a:ea typeface="Roboto Serif"/>
                          <a:cs typeface="Roboto Serif"/>
                          <a:sym typeface="Roboto Serif"/>
                        </a:rPr>
                        <a:t> in diameter and </a:t>
                      </a:r>
                      <a:r>
                        <a:rPr lang="en" sz="1200">
                          <a:solidFill>
                            <a:schemeClr val="accent6"/>
                          </a:solidFill>
                          <a:latin typeface="Roboto Serif"/>
                          <a:ea typeface="Roboto Serif"/>
                          <a:cs typeface="Roboto Serif"/>
                          <a:sym typeface="Roboto Serif"/>
                        </a:rPr>
                        <a:t>0.1m</a:t>
                      </a:r>
                      <a:r>
                        <a:rPr lang="en" sz="1200">
                          <a:solidFill>
                            <a:schemeClr val="lt1"/>
                          </a:solidFill>
                          <a:latin typeface="Roboto Serif"/>
                          <a:ea typeface="Roboto Serif"/>
                          <a:cs typeface="Roboto Serif"/>
                          <a:sym typeface="Roboto Serif"/>
                        </a:rPr>
                        <a:t> in depth</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M.P.6</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groom the trail to have a </a:t>
                      </a:r>
                      <a:r>
                        <a:rPr lang="en" sz="1200">
                          <a:solidFill>
                            <a:schemeClr val="accent6"/>
                          </a:solidFill>
                          <a:latin typeface="Roboto Serif"/>
                          <a:ea typeface="Roboto Serif"/>
                          <a:cs typeface="Roboto Serif"/>
                          <a:sym typeface="Roboto Serif"/>
                        </a:rPr>
                        <a:t>maximum traversal slope of 5°</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54" name="Google Shape;25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260" name="Google Shape;260;p37"/>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4220" b="1">
                <a:solidFill>
                  <a:srgbClr val="FFD700"/>
                </a:solidFill>
                <a:latin typeface="Roboto Serif"/>
                <a:ea typeface="Roboto Serif"/>
                <a:cs typeface="Roboto Serif"/>
                <a:sym typeface="Roboto Serif"/>
              </a:rPr>
              <a:t>Current System Status</a:t>
            </a:r>
            <a:endParaRPr sz="4220" b="1">
              <a:solidFill>
                <a:srgbClr val="FFD700"/>
              </a:solidFill>
              <a:latin typeface="Roboto Serif"/>
              <a:ea typeface="Roboto Serif"/>
              <a:cs typeface="Roboto Serif"/>
              <a:sym typeface="Roboto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sp>
        <p:nvSpPr>
          <p:cNvPr id="266" name="Google Shape;266;p3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Subsystem Completion Status</a:t>
            </a:r>
            <a:endParaRPr b="1">
              <a:solidFill>
                <a:schemeClr val="lt1"/>
              </a:solidFill>
              <a:latin typeface="Roboto Serif"/>
              <a:ea typeface="Roboto Serif"/>
              <a:cs typeface="Roboto Serif"/>
              <a:sym typeface="Roboto Serif"/>
            </a:endParaRPr>
          </a:p>
        </p:txBody>
      </p:sp>
      <p:graphicFrame>
        <p:nvGraphicFramePr>
          <p:cNvPr id="267" name="Google Shape;267;p38"/>
          <p:cNvGraphicFramePr/>
          <p:nvPr/>
        </p:nvGraphicFramePr>
        <p:xfrm>
          <a:off x="411488" y="618597"/>
          <a:ext cx="3000000" cy="3000000"/>
        </p:xfrm>
        <a:graphic>
          <a:graphicData uri="http://schemas.openxmlformats.org/drawingml/2006/table">
            <a:tbl>
              <a:tblPr>
                <a:noFill/>
                <a:tableStyleId>{9AD5F19D-F7F9-4459-9FCF-C7287374776C}</a:tableStyleId>
              </a:tblPr>
              <a:tblGrid>
                <a:gridCol w="2546450">
                  <a:extLst>
                    <a:ext uri="{9D8B030D-6E8A-4147-A177-3AD203B41FA5}">
                      <a16:colId xmlns:a16="http://schemas.microsoft.com/office/drawing/2014/main" val="20000"/>
                    </a:ext>
                  </a:extLst>
                </a:gridCol>
                <a:gridCol w="1614025">
                  <a:extLst>
                    <a:ext uri="{9D8B030D-6E8A-4147-A177-3AD203B41FA5}">
                      <a16:colId xmlns:a16="http://schemas.microsoft.com/office/drawing/2014/main" val="20001"/>
                    </a:ext>
                  </a:extLst>
                </a:gridCol>
                <a:gridCol w="4160550">
                  <a:extLst>
                    <a:ext uri="{9D8B030D-6E8A-4147-A177-3AD203B41FA5}">
                      <a16:colId xmlns:a16="http://schemas.microsoft.com/office/drawing/2014/main" val="20002"/>
                    </a:ext>
                  </a:extLst>
                </a:gridCol>
              </a:tblGrid>
              <a:tr h="278625">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Subsystem</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Completion %</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Future Work</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Sensors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Computations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B6D7A8"/>
                          </a:solidFill>
                          <a:latin typeface="Roboto Serif"/>
                          <a:ea typeface="Roboto Serif"/>
                          <a:cs typeface="Roboto Serif"/>
                          <a:sym typeface="Roboto Serif"/>
                        </a:rPr>
                        <a:t>60%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1. Jetson and Docker</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00FF00"/>
                          </a:solidFill>
                          <a:latin typeface="Roboto Serif"/>
                          <a:ea typeface="Roboto Serif"/>
                          <a:cs typeface="Roboto Serif"/>
                          <a:sym typeface="Roboto Serif"/>
                        </a:rPr>
                        <a:t>100%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2. Localization Stack</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85%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Tune and improve Skycam based localization</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3. Navigation Stack</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60%</a:t>
                      </a:r>
                      <a:endParaRPr sz="1100" b="1">
                        <a:solidFill>
                          <a:srgbClr val="FF00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Test and tune navigation stack (global + local)</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4. Perception Stack</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B6D7A8"/>
                          </a:solidFill>
                          <a:latin typeface="Roboto Serif"/>
                          <a:ea typeface="Roboto Serif"/>
                          <a:cs typeface="Roboto Serif"/>
                          <a:sym typeface="Roboto Serif"/>
                        </a:rPr>
                        <a:t>60%</a:t>
                      </a:r>
                      <a:endParaRPr sz="1100" b="1">
                        <a:solidFill>
                          <a:srgbClr val="EA9999"/>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Fine tune, integrate with planning and navigation</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278625">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    5. Validation Stack</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6. Planning Stack</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40%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Obtain Robot poses</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7. Behavior Executive Node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40%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Integrate all computation units into FSM</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External Infrastructure</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Mechanical</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1. Dozer Assembly</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2. Wheel Assembly</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3"/>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Actuation</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00FF00"/>
                          </a:solidFill>
                          <a:latin typeface="Roboto Serif"/>
                          <a:ea typeface="Roboto Serif"/>
                          <a:cs typeface="Roboto Serif"/>
                          <a:sym typeface="Roboto Serif"/>
                        </a:rPr>
                        <a:t>100%</a:t>
                      </a:r>
                      <a:endParaRPr sz="1100" b="1">
                        <a:solidFill>
                          <a:srgbClr val="FF99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4"/>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Electrical Power</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273" name="Google Shape;27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sp>
        <p:nvSpPr>
          <p:cNvPr id="274" name="Google Shape;274;p39"/>
          <p:cNvSpPr txBox="1"/>
          <p:nvPr/>
        </p:nvSpPr>
        <p:spPr>
          <a:xfrm>
            <a:off x="4794125" y="722125"/>
            <a:ext cx="43152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All sensors used on the rover for computations.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Wheel Encoders (x4)</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Mast Depth Camera (ZED 2i)– </a:t>
            </a:r>
            <a:r>
              <a:rPr lang="en" sz="1600">
                <a:solidFill>
                  <a:srgbClr val="00FF00"/>
                </a:solidFill>
                <a:latin typeface="Roboto Serif"/>
                <a:ea typeface="Roboto Serif"/>
                <a:cs typeface="Roboto Serif"/>
                <a:sym typeface="Roboto Serif"/>
              </a:rPr>
              <a:t>New!</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IMU (VectorNav) </a:t>
            </a:r>
            <a:endParaRPr sz="1600">
              <a:solidFill>
                <a:srgbClr val="00FF00"/>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Actuator Feedback Sensor</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The sensor data is published to various ROS topics and can be used inside the Docker container to perform computations.</a:t>
            </a:r>
            <a:endParaRPr sz="1600">
              <a:solidFill>
                <a:schemeClr val="lt1"/>
              </a:solidFill>
              <a:latin typeface="Roboto Serif"/>
              <a:ea typeface="Roboto Serif"/>
              <a:cs typeface="Roboto Serif"/>
              <a:sym typeface="Roboto Serif"/>
            </a:endParaRPr>
          </a:p>
        </p:txBody>
      </p:sp>
      <p:pic>
        <p:nvPicPr>
          <p:cNvPr id="275" name="Google Shape;275;p39"/>
          <p:cNvPicPr preferRelativeResize="0"/>
          <p:nvPr/>
        </p:nvPicPr>
        <p:blipFill>
          <a:blip r:embed="rId3">
            <a:alphaModFix/>
          </a:blip>
          <a:stretch>
            <a:fillRect/>
          </a:stretch>
        </p:blipFill>
        <p:spPr>
          <a:xfrm>
            <a:off x="2710875" y="822375"/>
            <a:ext cx="2035926" cy="1749375"/>
          </a:xfrm>
          <a:prstGeom prst="rect">
            <a:avLst/>
          </a:prstGeom>
          <a:noFill/>
          <a:ln>
            <a:noFill/>
          </a:ln>
        </p:spPr>
      </p:pic>
      <p:pic>
        <p:nvPicPr>
          <p:cNvPr id="276" name="Google Shape;276;p39"/>
          <p:cNvPicPr preferRelativeResize="0"/>
          <p:nvPr/>
        </p:nvPicPr>
        <p:blipFill>
          <a:blip r:embed="rId4">
            <a:alphaModFix/>
          </a:blip>
          <a:stretch>
            <a:fillRect/>
          </a:stretch>
        </p:blipFill>
        <p:spPr>
          <a:xfrm>
            <a:off x="961500" y="2571750"/>
            <a:ext cx="1749375" cy="2125600"/>
          </a:xfrm>
          <a:prstGeom prst="rect">
            <a:avLst/>
          </a:prstGeom>
          <a:noFill/>
          <a:ln>
            <a:noFill/>
          </a:ln>
        </p:spPr>
      </p:pic>
      <p:pic>
        <p:nvPicPr>
          <p:cNvPr id="277" name="Google Shape;277;p39"/>
          <p:cNvPicPr preferRelativeResize="0"/>
          <p:nvPr/>
        </p:nvPicPr>
        <p:blipFill>
          <a:blip r:embed="rId5">
            <a:alphaModFix/>
          </a:blip>
          <a:stretch>
            <a:fillRect/>
          </a:stretch>
        </p:blipFill>
        <p:spPr>
          <a:xfrm>
            <a:off x="961500" y="822375"/>
            <a:ext cx="1749374" cy="1749374"/>
          </a:xfrm>
          <a:prstGeom prst="rect">
            <a:avLst/>
          </a:prstGeom>
          <a:noFill/>
          <a:ln>
            <a:noFill/>
          </a:ln>
        </p:spPr>
      </p:pic>
      <p:pic>
        <p:nvPicPr>
          <p:cNvPr id="278" name="Google Shape;278;p39"/>
          <p:cNvPicPr preferRelativeResize="0"/>
          <p:nvPr/>
        </p:nvPicPr>
        <p:blipFill>
          <a:blip r:embed="rId6">
            <a:alphaModFix/>
          </a:blip>
          <a:stretch>
            <a:fillRect/>
          </a:stretch>
        </p:blipFill>
        <p:spPr>
          <a:xfrm>
            <a:off x="2710875" y="2571750"/>
            <a:ext cx="2035925" cy="1749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284" name="Google Shape;28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16</a:t>
            </a:fld>
            <a:endParaRPr>
              <a:solidFill>
                <a:schemeClr val="lt1"/>
              </a:solidFill>
            </a:endParaRPr>
          </a:p>
        </p:txBody>
      </p:sp>
      <p:sp>
        <p:nvSpPr>
          <p:cNvPr id="285" name="Google Shape;285;p40"/>
          <p:cNvSpPr txBox="1"/>
          <p:nvPr/>
        </p:nvSpPr>
        <p:spPr>
          <a:xfrm>
            <a:off x="4088275" y="617050"/>
            <a:ext cx="4853100" cy="43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Implementation: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IMU implemented using VectorNav ROS package</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Wheel Encoder parsed using micro-ROS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Purchased actuator has a feedback potentiometer</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Obtained point cloud feed using ZED 2i wrappers</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Challenges: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CUDA compatibility issues with ZED SDK on Jetson Xavier – tackled by upgrading to Orin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IMU issues – tackled by purchasing new IMU</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Status:</a:t>
            </a:r>
            <a:r>
              <a:rPr lang="en">
                <a:solidFill>
                  <a:schemeClr val="lt1"/>
                </a:solidFill>
                <a:latin typeface="Roboto Serif"/>
                <a:ea typeface="Roboto Serif"/>
                <a:cs typeface="Roboto Serif"/>
                <a:sym typeface="Roboto Serif"/>
              </a:rPr>
              <a:t> 100% Complete</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a:solidFill>
                  <a:schemeClr val="lt1"/>
                </a:solidFill>
                <a:latin typeface="Roboto Serif"/>
                <a:ea typeface="Roboto Serif"/>
                <a:cs typeface="Roboto Serif"/>
                <a:sym typeface="Roboto Serif"/>
              </a:rPr>
              <a:t>IMU, wheel encoder, and linear actuator finalized. Upgraded RealSense to ZED 2i during summer.</a:t>
            </a:r>
            <a:endParaRPr>
              <a:solidFill>
                <a:schemeClr val="lt1"/>
              </a:solidFill>
              <a:latin typeface="Roboto Serif"/>
              <a:ea typeface="Roboto Serif"/>
              <a:cs typeface="Roboto Serif"/>
              <a:sym typeface="Roboto Serif"/>
            </a:endParaRPr>
          </a:p>
        </p:txBody>
      </p:sp>
      <p:pic>
        <p:nvPicPr>
          <p:cNvPr id="286" name="Google Shape;286;p40"/>
          <p:cNvPicPr preferRelativeResize="0"/>
          <p:nvPr/>
        </p:nvPicPr>
        <p:blipFill>
          <a:blip r:embed="rId3">
            <a:alphaModFix/>
          </a:blip>
          <a:stretch>
            <a:fillRect/>
          </a:stretch>
        </p:blipFill>
        <p:spPr>
          <a:xfrm>
            <a:off x="591144" y="2727775"/>
            <a:ext cx="3178531" cy="2091475"/>
          </a:xfrm>
          <a:prstGeom prst="rect">
            <a:avLst/>
          </a:prstGeom>
          <a:noFill/>
          <a:ln>
            <a:noFill/>
          </a:ln>
        </p:spPr>
      </p:pic>
      <p:pic>
        <p:nvPicPr>
          <p:cNvPr id="287" name="Google Shape;287;p40"/>
          <p:cNvPicPr preferRelativeResize="0"/>
          <p:nvPr/>
        </p:nvPicPr>
        <p:blipFill>
          <a:blip r:embed="rId4">
            <a:alphaModFix/>
          </a:blip>
          <a:stretch>
            <a:fillRect/>
          </a:stretch>
        </p:blipFill>
        <p:spPr>
          <a:xfrm>
            <a:off x="591150" y="693249"/>
            <a:ext cx="3178524" cy="19269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293" name="Google Shape;293;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sp>
        <p:nvSpPr>
          <p:cNvPr id="294" name="Google Shape;294;p41"/>
          <p:cNvSpPr txBox="1"/>
          <p:nvPr/>
        </p:nvSpPr>
        <p:spPr>
          <a:xfrm>
            <a:off x="4088275" y="617050"/>
            <a:ext cx="4701900" cy="43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New CAD designed and 3D printed mast depth camera mounts of 30, 40, 45, and 50 degree angles relative to mast</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50 degree angled camera mount gives the best view of craters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However, if tool height is above 15%, occlusion occurs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Point cloud obtained from ZED 2i is much denser than Realsense</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Fall T09: CPU/GPU Usage of Autonomous Stack is Below Orin Compute Limits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Fall T10: Maintenance, Reliability and Quality Assurance Test</a:t>
            </a:r>
            <a:endParaRPr sz="1500">
              <a:solidFill>
                <a:schemeClr val="lt1"/>
              </a:solidFill>
              <a:latin typeface="Roboto Serif"/>
              <a:ea typeface="Roboto Serif"/>
              <a:cs typeface="Roboto Serif"/>
              <a:sym typeface="Roboto Serif"/>
            </a:endParaRPr>
          </a:p>
        </p:txBody>
      </p:sp>
      <p:pic>
        <p:nvPicPr>
          <p:cNvPr id="295" name="Google Shape;295;p41" title="IMG_3582.jpg"/>
          <p:cNvPicPr preferRelativeResize="0"/>
          <p:nvPr/>
        </p:nvPicPr>
        <p:blipFill rotWithShape="1">
          <a:blip r:embed="rId3">
            <a:alphaModFix/>
          </a:blip>
          <a:srcRect t="24424" b="24511"/>
          <a:stretch/>
        </p:blipFill>
        <p:spPr>
          <a:xfrm>
            <a:off x="803325" y="719275"/>
            <a:ext cx="2687549" cy="1029308"/>
          </a:xfrm>
          <a:prstGeom prst="rect">
            <a:avLst/>
          </a:prstGeom>
          <a:noFill/>
          <a:ln>
            <a:noFill/>
          </a:ln>
        </p:spPr>
      </p:pic>
      <p:pic>
        <p:nvPicPr>
          <p:cNvPr id="296" name="Google Shape;296;p41" title="IMG_5077.jpg"/>
          <p:cNvPicPr preferRelativeResize="0"/>
          <p:nvPr/>
        </p:nvPicPr>
        <p:blipFill rotWithShape="1">
          <a:blip r:embed="rId4">
            <a:alphaModFix/>
          </a:blip>
          <a:srcRect t="11738"/>
          <a:stretch/>
        </p:blipFill>
        <p:spPr>
          <a:xfrm>
            <a:off x="803325" y="1850800"/>
            <a:ext cx="2687551" cy="31626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18</a:t>
            </a:fld>
            <a:endParaRPr>
              <a:solidFill>
                <a:schemeClr val="lt1"/>
              </a:solidFill>
            </a:endParaRPr>
          </a:p>
        </p:txBody>
      </p:sp>
      <p:sp>
        <p:nvSpPr>
          <p:cNvPr id="302" name="Google Shape;302;p4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a:t>
            </a:r>
            <a:endParaRPr b="1">
              <a:solidFill>
                <a:schemeClr val="lt1"/>
              </a:solidFill>
              <a:latin typeface="Roboto Serif"/>
              <a:ea typeface="Roboto Serif"/>
              <a:cs typeface="Roboto Serif"/>
              <a:sym typeface="Roboto Serif"/>
            </a:endParaRPr>
          </a:p>
        </p:txBody>
      </p:sp>
      <p:sp>
        <p:nvSpPr>
          <p:cNvPr id="303" name="Google Shape;303;p42"/>
          <p:cNvSpPr txBox="1"/>
          <p:nvPr/>
        </p:nvSpPr>
        <p:spPr>
          <a:xfrm>
            <a:off x="4777650" y="950725"/>
            <a:ext cx="4269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Set up the Jetson Orin with Docker to host and run all critical system packages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Jetson Orin – </a:t>
            </a:r>
            <a:r>
              <a:rPr lang="en" sz="1600">
                <a:solidFill>
                  <a:srgbClr val="00FF00"/>
                </a:solidFill>
                <a:latin typeface="Roboto Serif"/>
                <a:ea typeface="Roboto Serif"/>
                <a:cs typeface="Roboto Serif"/>
                <a:sym typeface="Roboto Serif"/>
              </a:rPr>
              <a:t>New!</a:t>
            </a:r>
            <a:endParaRPr sz="1600">
              <a:solidFill>
                <a:srgbClr val="00FF00"/>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LAN Router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Team laptop (operations terminal)</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Acts as primary on-board compute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Runs ROS2 Humble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Runs micro-ROS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Hosts and manages all necessary packages and device drivers inside Docker containers</a:t>
            </a:r>
            <a:endParaRPr sz="1600">
              <a:solidFill>
                <a:schemeClr val="lt1"/>
              </a:solidFill>
              <a:latin typeface="Roboto Serif"/>
              <a:ea typeface="Roboto Serif"/>
              <a:cs typeface="Roboto Serif"/>
              <a:sym typeface="Roboto Serif"/>
            </a:endParaRPr>
          </a:p>
        </p:txBody>
      </p:sp>
      <p:pic>
        <p:nvPicPr>
          <p:cNvPr id="304" name="Google Shape;304;p42"/>
          <p:cNvPicPr preferRelativeResize="0"/>
          <p:nvPr/>
        </p:nvPicPr>
        <p:blipFill>
          <a:blip r:embed="rId3">
            <a:alphaModFix/>
          </a:blip>
          <a:stretch>
            <a:fillRect/>
          </a:stretch>
        </p:blipFill>
        <p:spPr>
          <a:xfrm>
            <a:off x="3104576" y="1284750"/>
            <a:ext cx="1655700" cy="1655700"/>
          </a:xfrm>
          <a:prstGeom prst="rect">
            <a:avLst/>
          </a:prstGeom>
          <a:noFill/>
          <a:ln>
            <a:noFill/>
          </a:ln>
        </p:spPr>
      </p:pic>
      <p:pic>
        <p:nvPicPr>
          <p:cNvPr id="305" name="Google Shape;305;p42"/>
          <p:cNvPicPr preferRelativeResize="0"/>
          <p:nvPr/>
        </p:nvPicPr>
        <p:blipFill>
          <a:blip r:embed="rId4">
            <a:alphaModFix/>
          </a:blip>
          <a:stretch>
            <a:fillRect/>
          </a:stretch>
        </p:blipFill>
        <p:spPr>
          <a:xfrm>
            <a:off x="0" y="1324111"/>
            <a:ext cx="1680385" cy="1576977"/>
          </a:xfrm>
          <a:prstGeom prst="rect">
            <a:avLst/>
          </a:prstGeom>
          <a:noFill/>
          <a:ln>
            <a:noFill/>
          </a:ln>
        </p:spPr>
      </p:pic>
      <p:cxnSp>
        <p:nvCxnSpPr>
          <p:cNvPr id="306" name="Google Shape;306;p42"/>
          <p:cNvCxnSpPr/>
          <p:nvPr/>
        </p:nvCxnSpPr>
        <p:spPr>
          <a:xfrm>
            <a:off x="1750523" y="2093100"/>
            <a:ext cx="1338300" cy="0"/>
          </a:xfrm>
          <a:prstGeom prst="straightConnector1">
            <a:avLst/>
          </a:prstGeom>
          <a:noFill/>
          <a:ln w="20675" cap="flat" cmpd="sng">
            <a:solidFill>
              <a:srgbClr val="FFFFFF"/>
            </a:solidFill>
            <a:prstDash val="solid"/>
            <a:round/>
            <a:headEnd type="none" w="med" len="med"/>
            <a:tailEnd type="triangle" w="med" len="med"/>
          </a:ln>
        </p:spPr>
      </p:cxnSp>
      <p:sp>
        <p:nvSpPr>
          <p:cNvPr id="307" name="Google Shape;307;p42"/>
          <p:cNvSpPr txBox="1"/>
          <p:nvPr/>
        </p:nvSpPr>
        <p:spPr>
          <a:xfrm>
            <a:off x="1785632" y="2096622"/>
            <a:ext cx="1408500" cy="238800"/>
          </a:xfrm>
          <a:prstGeom prst="rect">
            <a:avLst/>
          </a:prstGeom>
          <a:noFill/>
          <a:ln>
            <a:noFill/>
          </a:ln>
        </p:spPr>
        <p:txBody>
          <a:bodyPr spcFirstLastPara="1" wrap="square" lIns="49625" tIns="49625" rIns="49625" bIns="49625" anchor="t" anchorCtr="0">
            <a:noAutofit/>
          </a:bodyPr>
          <a:lstStyle/>
          <a:p>
            <a:pPr marL="0" lvl="0" indent="0" algn="l" rtl="0">
              <a:spcBef>
                <a:spcPts val="0"/>
              </a:spcBef>
              <a:spcAft>
                <a:spcPts val="0"/>
              </a:spcAft>
              <a:buNone/>
            </a:pPr>
            <a:r>
              <a:rPr lang="en" sz="651">
                <a:solidFill>
                  <a:srgbClr val="FFFFFF"/>
                </a:solidFill>
                <a:latin typeface="Roboto Serif"/>
                <a:ea typeface="Roboto Serif"/>
                <a:cs typeface="Roboto Serif"/>
                <a:sym typeface="Roboto Serif"/>
              </a:rPr>
              <a:t>~4x CUDA cores</a:t>
            </a:r>
            <a:endParaRPr sz="651">
              <a:solidFill>
                <a:srgbClr val="FFFFFF"/>
              </a:solidFill>
              <a:latin typeface="Roboto Serif"/>
              <a:ea typeface="Roboto Serif"/>
              <a:cs typeface="Roboto Serif"/>
              <a:sym typeface="Roboto Serif"/>
            </a:endParaRPr>
          </a:p>
          <a:p>
            <a:pPr marL="0" lvl="0" indent="0" algn="l" rtl="0">
              <a:spcBef>
                <a:spcPts val="0"/>
              </a:spcBef>
              <a:spcAft>
                <a:spcPts val="0"/>
              </a:spcAft>
              <a:buNone/>
            </a:pPr>
            <a:r>
              <a:rPr lang="en" sz="651">
                <a:solidFill>
                  <a:srgbClr val="FFFFFF"/>
                </a:solidFill>
                <a:latin typeface="Roboto Serif"/>
                <a:ea typeface="Roboto Serif"/>
                <a:cs typeface="Roboto Serif"/>
                <a:sym typeface="Roboto Serif"/>
              </a:rPr>
              <a:t>~1.7x faster CPU performance</a:t>
            </a:r>
            <a:endParaRPr sz="651">
              <a:solidFill>
                <a:srgbClr val="FFFFFF"/>
              </a:solidFill>
              <a:latin typeface="Roboto Serif"/>
              <a:ea typeface="Roboto Serif"/>
              <a:cs typeface="Roboto Serif"/>
              <a:sym typeface="Roboto Serif"/>
            </a:endParaRPr>
          </a:p>
          <a:p>
            <a:pPr marL="0" lvl="0" indent="0" algn="l" rtl="0">
              <a:spcBef>
                <a:spcPts val="0"/>
              </a:spcBef>
              <a:spcAft>
                <a:spcPts val="0"/>
              </a:spcAft>
              <a:buNone/>
            </a:pPr>
            <a:r>
              <a:rPr lang="en" sz="651">
                <a:solidFill>
                  <a:srgbClr val="FFFFFF"/>
                </a:solidFill>
                <a:latin typeface="Roboto Serif"/>
                <a:ea typeface="Roboto Serif"/>
                <a:cs typeface="Roboto Serif"/>
                <a:sym typeface="Roboto Serif"/>
              </a:rPr>
              <a:t>~2x memory</a:t>
            </a:r>
            <a:endParaRPr sz="651">
              <a:solidFill>
                <a:srgbClr val="FFFFFF"/>
              </a:solidFill>
              <a:latin typeface="Roboto Serif"/>
              <a:ea typeface="Roboto Serif"/>
              <a:cs typeface="Roboto Serif"/>
              <a:sym typeface="Roboto Serif"/>
            </a:endParaRPr>
          </a:p>
          <a:p>
            <a:pPr marL="0" lvl="0" indent="0" algn="l" rtl="0">
              <a:spcBef>
                <a:spcPts val="0"/>
              </a:spcBef>
              <a:spcAft>
                <a:spcPts val="0"/>
              </a:spcAft>
              <a:buNone/>
            </a:pPr>
            <a:r>
              <a:rPr lang="en" sz="651">
                <a:solidFill>
                  <a:srgbClr val="FFFFFF"/>
                </a:solidFill>
                <a:latin typeface="Roboto Serif"/>
                <a:ea typeface="Roboto Serif"/>
                <a:cs typeface="Roboto Serif"/>
                <a:sym typeface="Roboto Serif"/>
              </a:rPr>
              <a:t>~1.5x higher bandwidth</a:t>
            </a:r>
            <a:endParaRPr sz="651">
              <a:solidFill>
                <a:srgbClr val="FFFFFF"/>
              </a:solidFill>
              <a:latin typeface="Roboto Serif"/>
              <a:ea typeface="Roboto Serif"/>
              <a:cs typeface="Roboto Serif"/>
              <a:sym typeface="Roboto Serif"/>
            </a:endParaRPr>
          </a:p>
        </p:txBody>
      </p:sp>
      <p:sp>
        <p:nvSpPr>
          <p:cNvPr id="308" name="Google Shape;308;p42"/>
          <p:cNvSpPr txBox="1"/>
          <p:nvPr/>
        </p:nvSpPr>
        <p:spPr>
          <a:xfrm>
            <a:off x="275489" y="2960565"/>
            <a:ext cx="1453800" cy="193200"/>
          </a:xfrm>
          <a:prstGeom prst="rect">
            <a:avLst/>
          </a:prstGeom>
          <a:noFill/>
          <a:ln>
            <a:noFill/>
          </a:ln>
        </p:spPr>
        <p:txBody>
          <a:bodyPr spcFirstLastPara="1" wrap="square" lIns="49625" tIns="49625" rIns="49625" bIns="49625" anchor="t" anchorCtr="0">
            <a:noAutofit/>
          </a:bodyPr>
          <a:lstStyle/>
          <a:p>
            <a:pPr marL="0" lvl="0" indent="0" algn="l" rtl="0">
              <a:spcBef>
                <a:spcPts val="0"/>
              </a:spcBef>
              <a:spcAft>
                <a:spcPts val="0"/>
              </a:spcAft>
              <a:buNone/>
            </a:pPr>
            <a:r>
              <a:rPr lang="en" sz="922" b="1">
                <a:solidFill>
                  <a:srgbClr val="FFFFFF"/>
                </a:solidFill>
                <a:latin typeface="Roboto Serif"/>
                <a:ea typeface="Roboto Serif"/>
                <a:cs typeface="Roboto Serif"/>
                <a:sym typeface="Roboto Serif"/>
              </a:rPr>
              <a:t>Jetson AGX Xavier</a:t>
            </a:r>
            <a:endParaRPr sz="922" b="1">
              <a:solidFill>
                <a:srgbClr val="FFFFFF"/>
              </a:solidFill>
              <a:latin typeface="Roboto Serif"/>
              <a:ea typeface="Roboto Serif"/>
              <a:cs typeface="Roboto Serif"/>
              <a:sym typeface="Roboto Serif"/>
            </a:endParaRPr>
          </a:p>
        </p:txBody>
      </p:sp>
      <p:sp>
        <p:nvSpPr>
          <p:cNvPr id="309" name="Google Shape;309;p42"/>
          <p:cNvSpPr txBox="1"/>
          <p:nvPr/>
        </p:nvSpPr>
        <p:spPr>
          <a:xfrm>
            <a:off x="3510243" y="2980839"/>
            <a:ext cx="844200" cy="193200"/>
          </a:xfrm>
          <a:prstGeom prst="rect">
            <a:avLst/>
          </a:prstGeom>
          <a:noFill/>
          <a:ln>
            <a:noFill/>
          </a:ln>
        </p:spPr>
        <p:txBody>
          <a:bodyPr spcFirstLastPara="1" wrap="square" lIns="49625" tIns="49625" rIns="49625" bIns="49625" anchor="t" anchorCtr="0">
            <a:noAutofit/>
          </a:bodyPr>
          <a:lstStyle/>
          <a:p>
            <a:pPr marL="0" lvl="0" indent="0" algn="l" rtl="0">
              <a:spcBef>
                <a:spcPts val="0"/>
              </a:spcBef>
              <a:spcAft>
                <a:spcPts val="0"/>
              </a:spcAft>
              <a:buNone/>
            </a:pPr>
            <a:r>
              <a:rPr lang="en" sz="922" b="1">
                <a:solidFill>
                  <a:srgbClr val="FFFFFF"/>
                </a:solidFill>
                <a:latin typeface="Roboto Serif"/>
                <a:ea typeface="Roboto Serif"/>
                <a:cs typeface="Roboto Serif"/>
                <a:sym typeface="Roboto Serif"/>
              </a:rPr>
              <a:t>Jetson Orin</a:t>
            </a:r>
            <a:endParaRPr sz="922" b="1">
              <a:solidFill>
                <a:srgbClr val="FFFFFF"/>
              </a:solidFill>
              <a:latin typeface="Roboto Serif"/>
              <a:ea typeface="Roboto Serif"/>
              <a:cs typeface="Roboto Serif"/>
              <a:sym typeface="Roboto Serif"/>
            </a:endParaRPr>
          </a:p>
        </p:txBody>
      </p:sp>
      <p:pic>
        <p:nvPicPr>
          <p:cNvPr id="310" name="Google Shape;310;p42"/>
          <p:cNvPicPr preferRelativeResize="0"/>
          <p:nvPr/>
        </p:nvPicPr>
        <p:blipFill>
          <a:blip r:embed="rId5">
            <a:alphaModFix/>
          </a:blip>
          <a:stretch>
            <a:fillRect/>
          </a:stretch>
        </p:blipFill>
        <p:spPr>
          <a:xfrm>
            <a:off x="90275" y="3763601"/>
            <a:ext cx="4687376" cy="1078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19</a:t>
            </a:fld>
            <a:endParaRPr>
              <a:solidFill>
                <a:schemeClr val="lt1"/>
              </a:solidFill>
            </a:endParaRPr>
          </a:p>
        </p:txBody>
      </p:sp>
      <p:sp>
        <p:nvSpPr>
          <p:cNvPr id="316" name="Google Shape;316;p4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317" name="Google Shape;317;p43"/>
          <p:cNvSpPr txBox="1"/>
          <p:nvPr/>
        </p:nvSpPr>
        <p:spPr>
          <a:xfrm>
            <a:off x="4393075" y="1202637"/>
            <a:ext cx="47016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Implementation:</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Connect Jetson to rover’s power 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Assigned static IP on the LAN to enable SSH-based remote access from operations terminal</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Start docker container and initialize all core services and packages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Tmux used for master launcher</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Challenges: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Setup of a VNC server for remote GUI access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Status:</a:t>
            </a:r>
            <a:r>
              <a:rPr lang="en" sz="1500">
                <a:solidFill>
                  <a:schemeClr val="lt1"/>
                </a:solidFill>
                <a:latin typeface="Roboto Serif"/>
                <a:ea typeface="Roboto Serif"/>
                <a:cs typeface="Roboto Serif"/>
                <a:sym typeface="Roboto Serif"/>
              </a:rPr>
              <a:t> 100% Complete</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Integrated ZED SDK drivers</a:t>
            </a:r>
            <a:endParaRPr sz="1500">
              <a:solidFill>
                <a:schemeClr val="lt1"/>
              </a:solidFill>
              <a:latin typeface="Roboto Serif"/>
              <a:ea typeface="Roboto Serif"/>
              <a:cs typeface="Roboto Serif"/>
              <a:sym typeface="Roboto Serif"/>
            </a:endParaRPr>
          </a:p>
        </p:txBody>
      </p:sp>
      <p:pic>
        <p:nvPicPr>
          <p:cNvPr id="318" name="Google Shape;318;p43"/>
          <p:cNvPicPr preferRelativeResize="0"/>
          <p:nvPr/>
        </p:nvPicPr>
        <p:blipFill>
          <a:blip r:embed="rId3">
            <a:alphaModFix/>
          </a:blip>
          <a:stretch>
            <a:fillRect/>
          </a:stretch>
        </p:blipFill>
        <p:spPr>
          <a:xfrm>
            <a:off x="0" y="1706797"/>
            <a:ext cx="4393074" cy="27722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subTitle" idx="1"/>
          </p:nvPr>
        </p:nvSpPr>
        <p:spPr>
          <a:xfrm>
            <a:off x="311700" y="1157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The Team</a:t>
            </a:r>
            <a:endParaRPr/>
          </a:p>
        </p:txBody>
      </p:sp>
      <p:sp>
        <p:nvSpPr>
          <p:cNvPr id="114" name="Google Shape;11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115" name="Google Shape;115;p26"/>
          <p:cNvPicPr preferRelativeResize="0"/>
          <p:nvPr/>
        </p:nvPicPr>
        <p:blipFill>
          <a:blip r:embed="rId3">
            <a:alphaModFix/>
          </a:blip>
          <a:stretch>
            <a:fillRect/>
          </a:stretch>
        </p:blipFill>
        <p:spPr>
          <a:xfrm>
            <a:off x="389625" y="832097"/>
            <a:ext cx="1128700" cy="1693028"/>
          </a:xfrm>
          <a:prstGeom prst="rect">
            <a:avLst/>
          </a:prstGeom>
          <a:noFill/>
          <a:ln>
            <a:noFill/>
          </a:ln>
        </p:spPr>
      </p:pic>
      <p:pic>
        <p:nvPicPr>
          <p:cNvPr id="116" name="Google Shape;116;p26"/>
          <p:cNvPicPr preferRelativeResize="0"/>
          <p:nvPr/>
        </p:nvPicPr>
        <p:blipFill>
          <a:blip r:embed="rId4">
            <a:alphaModFix/>
          </a:blip>
          <a:stretch>
            <a:fillRect/>
          </a:stretch>
        </p:blipFill>
        <p:spPr>
          <a:xfrm>
            <a:off x="2181825" y="832100"/>
            <a:ext cx="1128701" cy="1693051"/>
          </a:xfrm>
          <a:prstGeom prst="rect">
            <a:avLst/>
          </a:prstGeom>
          <a:noFill/>
          <a:ln>
            <a:noFill/>
          </a:ln>
        </p:spPr>
      </p:pic>
      <p:pic>
        <p:nvPicPr>
          <p:cNvPr id="117" name="Google Shape;117;p26"/>
          <p:cNvPicPr preferRelativeResize="0"/>
          <p:nvPr/>
        </p:nvPicPr>
        <p:blipFill>
          <a:blip r:embed="rId5">
            <a:alphaModFix/>
          </a:blip>
          <a:stretch>
            <a:fillRect/>
          </a:stretch>
        </p:blipFill>
        <p:spPr>
          <a:xfrm>
            <a:off x="3927675" y="832076"/>
            <a:ext cx="1128700" cy="1693050"/>
          </a:xfrm>
          <a:prstGeom prst="rect">
            <a:avLst/>
          </a:prstGeom>
          <a:noFill/>
          <a:ln>
            <a:noFill/>
          </a:ln>
        </p:spPr>
      </p:pic>
      <p:pic>
        <p:nvPicPr>
          <p:cNvPr id="118" name="Google Shape;118;p26"/>
          <p:cNvPicPr preferRelativeResize="0"/>
          <p:nvPr/>
        </p:nvPicPr>
        <p:blipFill>
          <a:blip r:embed="rId6">
            <a:alphaModFix/>
          </a:blip>
          <a:stretch>
            <a:fillRect/>
          </a:stretch>
        </p:blipFill>
        <p:spPr>
          <a:xfrm>
            <a:off x="5658600" y="832075"/>
            <a:ext cx="1128701" cy="1693051"/>
          </a:xfrm>
          <a:prstGeom prst="rect">
            <a:avLst/>
          </a:prstGeom>
          <a:noFill/>
          <a:ln>
            <a:noFill/>
          </a:ln>
        </p:spPr>
      </p:pic>
      <p:pic>
        <p:nvPicPr>
          <p:cNvPr id="119" name="Google Shape;119;p26"/>
          <p:cNvPicPr preferRelativeResize="0"/>
          <p:nvPr/>
        </p:nvPicPr>
        <p:blipFill>
          <a:blip r:embed="rId7">
            <a:alphaModFix/>
          </a:blip>
          <a:stretch>
            <a:fillRect/>
          </a:stretch>
        </p:blipFill>
        <p:spPr>
          <a:xfrm>
            <a:off x="7389525" y="832100"/>
            <a:ext cx="1128700" cy="1693050"/>
          </a:xfrm>
          <a:prstGeom prst="rect">
            <a:avLst/>
          </a:prstGeom>
          <a:noFill/>
          <a:ln>
            <a:noFill/>
          </a:ln>
        </p:spPr>
      </p:pic>
      <p:sp>
        <p:nvSpPr>
          <p:cNvPr id="120" name="Google Shape;120;p26"/>
          <p:cNvSpPr txBox="1">
            <a:spLocks noGrp="1"/>
          </p:cNvSpPr>
          <p:nvPr>
            <p:ph type="subTitle" idx="1"/>
          </p:nvPr>
        </p:nvSpPr>
        <p:spPr>
          <a:xfrm>
            <a:off x="2736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Ankit Aggarwal</a:t>
            </a:r>
            <a:endParaRPr sz="1100"/>
          </a:p>
        </p:txBody>
      </p:sp>
      <p:sp>
        <p:nvSpPr>
          <p:cNvPr id="121" name="Google Shape;121;p26"/>
          <p:cNvSpPr txBox="1">
            <a:spLocks noGrp="1"/>
          </p:cNvSpPr>
          <p:nvPr>
            <p:ph type="subTitle" idx="1"/>
          </p:nvPr>
        </p:nvSpPr>
        <p:spPr>
          <a:xfrm>
            <a:off x="20658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Deepam Ameria</a:t>
            </a:r>
            <a:endParaRPr sz="1100"/>
          </a:p>
        </p:txBody>
      </p:sp>
      <p:sp>
        <p:nvSpPr>
          <p:cNvPr id="122" name="Google Shape;122;p26"/>
          <p:cNvSpPr txBox="1">
            <a:spLocks noGrp="1"/>
          </p:cNvSpPr>
          <p:nvPr>
            <p:ph type="subTitle" idx="1"/>
          </p:nvPr>
        </p:nvSpPr>
        <p:spPr>
          <a:xfrm>
            <a:off x="3548963" y="2525150"/>
            <a:ext cx="20859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605"/>
              <a:buNone/>
            </a:pPr>
            <a:r>
              <a:rPr lang="en" sz="1100">
                <a:solidFill>
                  <a:schemeClr val="lt1"/>
                </a:solidFill>
                <a:latin typeface="Roboto Serif"/>
                <a:ea typeface="Roboto Serif"/>
                <a:cs typeface="Roboto Serif"/>
                <a:sym typeface="Roboto Serif"/>
              </a:rPr>
              <a:t>Bhaswanth Ayapilla</a:t>
            </a:r>
            <a:endParaRPr sz="1100"/>
          </a:p>
        </p:txBody>
      </p:sp>
      <p:sp>
        <p:nvSpPr>
          <p:cNvPr id="123" name="Google Shape;123;p26"/>
          <p:cNvSpPr txBox="1">
            <a:spLocks noGrp="1"/>
          </p:cNvSpPr>
          <p:nvPr>
            <p:ph type="subTitle" idx="1"/>
          </p:nvPr>
        </p:nvSpPr>
        <p:spPr>
          <a:xfrm>
            <a:off x="5542575" y="2544138"/>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Simson D’Souza</a:t>
            </a:r>
            <a:endParaRPr sz="1100"/>
          </a:p>
        </p:txBody>
      </p:sp>
      <p:sp>
        <p:nvSpPr>
          <p:cNvPr id="124" name="Google Shape;124;p26"/>
          <p:cNvSpPr txBox="1">
            <a:spLocks noGrp="1"/>
          </p:cNvSpPr>
          <p:nvPr>
            <p:ph type="subTitle" idx="1"/>
          </p:nvPr>
        </p:nvSpPr>
        <p:spPr>
          <a:xfrm>
            <a:off x="6950375" y="2544138"/>
            <a:ext cx="20070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Boxiang  (William) Fu</a:t>
            </a:r>
            <a:endParaRPr sz="1100"/>
          </a:p>
        </p:txBody>
      </p:sp>
      <p:pic>
        <p:nvPicPr>
          <p:cNvPr id="125" name="Google Shape;125;p26"/>
          <p:cNvPicPr preferRelativeResize="0"/>
          <p:nvPr/>
        </p:nvPicPr>
        <p:blipFill>
          <a:blip r:embed="rId8">
            <a:alphaModFix/>
          </a:blip>
          <a:stretch>
            <a:fillRect/>
          </a:stretch>
        </p:blipFill>
        <p:spPr>
          <a:xfrm>
            <a:off x="3802400" y="2956770"/>
            <a:ext cx="1520700" cy="1520680"/>
          </a:xfrm>
          <a:prstGeom prst="rect">
            <a:avLst/>
          </a:prstGeom>
          <a:noFill/>
          <a:ln>
            <a:noFill/>
          </a:ln>
        </p:spPr>
      </p:pic>
      <p:sp>
        <p:nvSpPr>
          <p:cNvPr id="126" name="Google Shape;126;p26"/>
          <p:cNvSpPr txBox="1">
            <a:spLocks noGrp="1"/>
          </p:cNvSpPr>
          <p:nvPr>
            <p:ph type="subTitle" idx="1"/>
          </p:nvPr>
        </p:nvSpPr>
        <p:spPr>
          <a:xfrm>
            <a:off x="3216900" y="4477450"/>
            <a:ext cx="2710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35"/>
              <a:buNone/>
            </a:pPr>
            <a:r>
              <a:rPr lang="en" sz="1035">
                <a:solidFill>
                  <a:schemeClr val="lt1"/>
                </a:solidFill>
                <a:latin typeface="Roboto Serif"/>
                <a:ea typeface="Roboto Serif"/>
                <a:cs typeface="Roboto Serif"/>
                <a:sym typeface="Roboto Serif"/>
              </a:rPr>
              <a:t>Dr. William </a:t>
            </a:r>
            <a:r>
              <a:rPr lang="en" sz="1035">
                <a:solidFill>
                  <a:srgbClr val="FF0000"/>
                </a:solidFill>
                <a:latin typeface="Roboto Serif"/>
                <a:ea typeface="Roboto Serif"/>
                <a:cs typeface="Roboto Serif"/>
                <a:sym typeface="Roboto Serif"/>
              </a:rPr>
              <a:t>“Red”</a:t>
            </a:r>
            <a:r>
              <a:rPr lang="en" sz="1035">
                <a:solidFill>
                  <a:schemeClr val="lt1"/>
                </a:solidFill>
                <a:latin typeface="Roboto Serif"/>
                <a:ea typeface="Roboto Serif"/>
                <a:cs typeface="Roboto Serif"/>
                <a:sym typeface="Roboto Serif"/>
              </a:rPr>
              <a:t> Whittaker</a:t>
            </a:r>
            <a:endParaRPr sz="1035"/>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sp>
        <p:nvSpPr>
          <p:cNvPr id="324" name="Google Shape;324;p4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325" name="Google Shape;325;p44"/>
          <p:cNvSpPr txBox="1"/>
          <p:nvPr/>
        </p:nvSpPr>
        <p:spPr>
          <a:xfrm>
            <a:off x="4777650" y="874525"/>
            <a:ext cx="4269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Modelling:</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Created custom Dockerfile built on ZED SDK image that installs all required system packages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Analysis: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Verified that all required nodes and drivers start successfully inside the container</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Testing: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Fall T01: Rerun Spring Validation Demonstration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Fall T09: CPU/GPU Usage of Autonomous Stack is Below Orin Compute Limits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p:txBody>
      </p:sp>
      <p:pic>
        <p:nvPicPr>
          <p:cNvPr id="326" name="Google Shape;326;p44"/>
          <p:cNvPicPr preferRelativeResize="0"/>
          <p:nvPr/>
        </p:nvPicPr>
        <p:blipFill>
          <a:blip r:embed="rId3">
            <a:alphaModFix/>
          </a:blip>
          <a:stretch>
            <a:fillRect/>
          </a:stretch>
        </p:blipFill>
        <p:spPr>
          <a:xfrm>
            <a:off x="87876" y="1004775"/>
            <a:ext cx="4683049" cy="40495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21</a:t>
            </a:fld>
            <a:endParaRPr>
              <a:solidFill>
                <a:schemeClr val="lt1"/>
              </a:solidFill>
            </a:endParaRPr>
          </a:p>
        </p:txBody>
      </p:sp>
      <p:sp>
        <p:nvSpPr>
          <p:cNvPr id="332" name="Google Shape;332;p45"/>
          <p:cNvSpPr txBox="1">
            <a:spLocks noGrp="1"/>
          </p:cNvSpPr>
          <p:nvPr>
            <p:ph type="title"/>
          </p:nvPr>
        </p:nvSpPr>
        <p:spPr>
          <a:xfrm>
            <a:off x="354475" y="44350"/>
            <a:ext cx="8520600" cy="9825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Total Station Localization</a:t>
            </a:r>
            <a:endParaRPr b="1">
              <a:solidFill>
                <a:schemeClr val="lt1"/>
              </a:solidFill>
              <a:latin typeface="Roboto Serif"/>
              <a:ea typeface="Roboto Serif"/>
              <a:cs typeface="Roboto Serif"/>
              <a:sym typeface="Roboto Serif"/>
            </a:endParaRPr>
          </a:p>
        </p:txBody>
      </p:sp>
      <p:sp>
        <p:nvSpPr>
          <p:cNvPr id="333" name="Google Shape;333;p45"/>
          <p:cNvSpPr txBox="1"/>
          <p:nvPr/>
        </p:nvSpPr>
        <p:spPr>
          <a:xfrm>
            <a:off x="4651375" y="1104575"/>
            <a:ext cx="4223700" cy="3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Localize the rover in the Moon Yard </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Leica TS16 Total Station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TX2 Relay Chip + LAN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VectorNav IMU</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Wheel Encoders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Accurately localize rover pose inside the Moon Yard, to be used further for navigation</a:t>
            </a:r>
            <a:endParaRPr sz="1600">
              <a:solidFill>
                <a:schemeClr val="lt1"/>
              </a:solidFill>
              <a:latin typeface="Roboto Serif"/>
              <a:ea typeface="Roboto Serif"/>
              <a:cs typeface="Roboto Serif"/>
              <a:sym typeface="Roboto Serif"/>
            </a:endParaRPr>
          </a:p>
        </p:txBody>
      </p:sp>
      <p:grpSp>
        <p:nvGrpSpPr>
          <p:cNvPr id="334" name="Google Shape;334;p45"/>
          <p:cNvGrpSpPr/>
          <p:nvPr/>
        </p:nvGrpSpPr>
        <p:grpSpPr>
          <a:xfrm>
            <a:off x="212954" y="1338063"/>
            <a:ext cx="4065094" cy="2870518"/>
            <a:chOff x="-28350" y="1571500"/>
            <a:chExt cx="4065094" cy="2870518"/>
          </a:xfrm>
        </p:grpSpPr>
        <p:pic>
          <p:nvPicPr>
            <p:cNvPr id="335" name="Google Shape;335;p45"/>
            <p:cNvPicPr preferRelativeResize="0"/>
            <p:nvPr/>
          </p:nvPicPr>
          <p:blipFill>
            <a:blip r:embed="rId3">
              <a:alphaModFix/>
            </a:blip>
            <a:stretch>
              <a:fillRect/>
            </a:stretch>
          </p:blipFill>
          <p:spPr>
            <a:xfrm>
              <a:off x="-28350" y="1685986"/>
              <a:ext cx="1019818" cy="640108"/>
            </a:xfrm>
            <a:prstGeom prst="rect">
              <a:avLst/>
            </a:prstGeom>
            <a:noFill/>
            <a:ln>
              <a:noFill/>
            </a:ln>
          </p:spPr>
        </p:pic>
        <p:pic>
          <p:nvPicPr>
            <p:cNvPr id="336" name="Google Shape;336;p45"/>
            <p:cNvPicPr preferRelativeResize="0"/>
            <p:nvPr/>
          </p:nvPicPr>
          <p:blipFill>
            <a:blip r:embed="rId4">
              <a:alphaModFix/>
            </a:blip>
            <a:stretch>
              <a:fillRect/>
            </a:stretch>
          </p:blipFill>
          <p:spPr>
            <a:xfrm>
              <a:off x="1600490" y="1593695"/>
              <a:ext cx="748661" cy="723679"/>
            </a:xfrm>
            <a:prstGeom prst="rect">
              <a:avLst/>
            </a:prstGeom>
            <a:noFill/>
            <a:ln>
              <a:noFill/>
            </a:ln>
          </p:spPr>
        </p:pic>
        <p:pic>
          <p:nvPicPr>
            <p:cNvPr id="337" name="Google Shape;337;p45"/>
            <p:cNvPicPr preferRelativeResize="0"/>
            <p:nvPr/>
          </p:nvPicPr>
          <p:blipFill>
            <a:blip r:embed="rId5">
              <a:alphaModFix/>
            </a:blip>
            <a:stretch>
              <a:fillRect/>
            </a:stretch>
          </p:blipFill>
          <p:spPr>
            <a:xfrm>
              <a:off x="3227925" y="1571500"/>
              <a:ext cx="616149" cy="723680"/>
            </a:xfrm>
            <a:prstGeom prst="rect">
              <a:avLst/>
            </a:prstGeom>
            <a:noFill/>
            <a:ln>
              <a:noFill/>
            </a:ln>
          </p:spPr>
        </p:pic>
        <p:sp>
          <p:nvSpPr>
            <p:cNvPr id="338" name="Google Shape;338;p45"/>
            <p:cNvSpPr/>
            <p:nvPr/>
          </p:nvSpPr>
          <p:spPr>
            <a:xfrm>
              <a:off x="1552071" y="4120118"/>
              <a:ext cx="955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Rover Pose</a:t>
              </a:r>
              <a:endParaRPr sz="600">
                <a:latin typeface="Roboto Serif"/>
                <a:ea typeface="Roboto Serif"/>
                <a:cs typeface="Roboto Serif"/>
                <a:sym typeface="Roboto Serif"/>
              </a:endParaRPr>
            </a:p>
          </p:txBody>
        </p:sp>
        <p:sp>
          <p:nvSpPr>
            <p:cNvPr id="339" name="Google Shape;339;p45"/>
            <p:cNvSpPr/>
            <p:nvPr/>
          </p:nvSpPr>
          <p:spPr>
            <a:xfrm>
              <a:off x="62143" y="3042051"/>
              <a:ext cx="1489800" cy="279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Global Localization</a:t>
              </a:r>
              <a:endParaRPr sz="600">
                <a:latin typeface="Roboto Serif"/>
                <a:ea typeface="Roboto Serif"/>
                <a:cs typeface="Roboto Serif"/>
                <a:sym typeface="Roboto Serif"/>
              </a:endParaRPr>
            </a:p>
          </p:txBody>
        </p:sp>
        <p:sp>
          <p:nvSpPr>
            <p:cNvPr id="340" name="Google Shape;340;p45"/>
            <p:cNvSpPr/>
            <p:nvPr/>
          </p:nvSpPr>
          <p:spPr>
            <a:xfrm>
              <a:off x="2507479" y="3021134"/>
              <a:ext cx="13767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Local Localization</a:t>
              </a:r>
              <a:endParaRPr sz="600">
                <a:latin typeface="Roboto Serif"/>
                <a:ea typeface="Roboto Serif"/>
                <a:cs typeface="Roboto Serif"/>
                <a:sym typeface="Roboto Serif"/>
              </a:endParaRPr>
            </a:p>
          </p:txBody>
        </p:sp>
        <p:sp>
          <p:nvSpPr>
            <p:cNvPr id="341" name="Google Shape;341;p45"/>
            <p:cNvSpPr/>
            <p:nvPr/>
          </p:nvSpPr>
          <p:spPr>
            <a:xfrm>
              <a:off x="61349" y="2338446"/>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Leica TS16 Total Station</a:t>
              </a:r>
              <a:endParaRPr sz="600">
                <a:latin typeface="Roboto Serif"/>
                <a:ea typeface="Roboto Serif"/>
                <a:cs typeface="Roboto Serif"/>
                <a:sym typeface="Roboto Serif"/>
              </a:endParaRPr>
            </a:p>
          </p:txBody>
        </p:sp>
        <p:sp>
          <p:nvSpPr>
            <p:cNvPr id="342" name="Google Shape;342;p45"/>
            <p:cNvSpPr/>
            <p:nvPr/>
          </p:nvSpPr>
          <p:spPr>
            <a:xfrm>
              <a:off x="1186731" y="3581085"/>
              <a:ext cx="1686300" cy="279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Extended Kalman Filter</a:t>
              </a:r>
              <a:endParaRPr sz="600">
                <a:latin typeface="Roboto Serif"/>
                <a:ea typeface="Roboto Serif"/>
                <a:cs typeface="Roboto Serif"/>
                <a:sym typeface="Roboto Serif"/>
              </a:endParaRPr>
            </a:p>
          </p:txBody>
        </p:sp>
        <p:cxnSp>
          <p:nvCxnSpPr>
            <p:cNvPr id="343" name="Google Shape;343;p45"/>
            <p:cNvCxnSpPr>
              <a:stCxn id="342" idx="2"/>
              <a:endCxn id="338" idx="0"/>
            </p:cNvCxnSpPr>
            <p:nvPr/>
          </p:nvCxnSpPr>
          <p:spPr>
            <a:xfrm>
              <a:off x="2029881" y="3860985"/>
              <a:ext cx="0" cy="259200"/>
            </a:xfrm>
            <a:prstGeom prst="straightConnector1">
              <a:avLst/>
            </a:prstGeom>
            <a:noFill/>
            <a:ln w="9525" cap="flat" cmpd="sng">
              <a:solidFill>
                <a:srgbClr val="FFFFFF"/>
              </a:solidFill>
              <a:prstDash val="solid"/>
              <a:round/>
              <a:headEnd type="none" w="med" len="med"/>
              <a:tailEnd type="triangle" w="med" len="med"/>
            </a:ln>
          </p:spPr>
        </p:cxnSp>
        <p:cxnSp>
          <p:nvCxnSpPr>
            <p:cNvPr id="344" name="Google Shape;344;p45"/>
            <p:cNvCxnSpPr>
              <a:stCxn id="339" idx="2"/>
              <a:endCxn id="342" idx="1"/>
            </p:cNvCxnSpPr>
            <p:nvPr/>
          </p:nvCxnSpPr>
          <p:spPr>
            <a:xfrm rot="-5400000" flipH="1">
              <a:off x="797443" y="3331551"/>
              <a:ext cx="399000" cy="379800"/>
            </a:xfrm>
            <a:prstGeom prst="bentConnector2">
              <a:avLst/>
            </a:prstGeom>
            <a:noFill/>
            <a:ln w="9525" cap="flat" cmpd="sng">
              <a:solidFill>
                <a:srgbClr val="FFFFFF"/>
              </a:solidFill>
              <a:prstDash val="solid"/>
              <a:round/>
              <a:headEnd type="none" w="med" len="med"/>
              <a:tailEnd type="triangle" w="med" len="med"/>
            </a:ln>
          </p:spPr>
        </p:cxnSp>
        <p:cxnSp>
          <p:nvCxnSpPr>
            <p:cNvPr id="345" name="Google Shape;345;p45"/>
            <p:cNvCxnSpPr>
              <a:stCxn id="340" idx="2"/>
              <a:endCxn id="342" idx="3"/>
            </p:cNvCxnSpPr>
            <p:nvPr/>
          </p:nvCxnSpPr>
          <p:spPr>
            <a:xfrm rot="5400000">
              <a:off x="2845429" y="3370634"/>
              <a:ext cx="378000" cy="322800"/>
            </a:xfrm>
            <a:prstGeom prst="bentConnector2">
              <a:avLst/>
            </a:prstGeom>
            <a:noFill/>
            <a:ln w="9525" cap="flat" cmpd="sng">
              <a:solidFill>
                <a:srgbClr val="FFFFFF"/>
              </a:solidFill>
              <a:prstDash val="solid"/>
              <a:round/>
              <a:headEnd type="none" w="med" len="med"/>
              <a:tailEnd type="triangle" w="med" len="med"/>
            </a:ln>
          </p:spPr>
        </p:cxnSp>
        <p:sp>
          <p:nvSpPr>
            <p:cNvPr id="346" name="Google Shape;346;p45"/>
            <p:cNvSpPr/>
            <p:nvPr/>
          </p:nvSpPr>
          <p:spPr>
            <a:xfrm>
              <a:off x="3195244" y="2318987"/>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Wheel Encoders</a:t>
              </a:r>
              <a:endParaRPr sz="600">
                <a:latin typeface="Roboto Serif"/>
                <a:ea typeface="Roboto Serif"/>
                <a:cs typeface="Roboto Serif"/>
                <a:sym typeface="Roboto Serif"/>
              </a:endParaRPr>
            </a:p>
          </p:txBody>
        </p:sp>
        <p:sp>
          <p:nvSpPr>
            <p:cNvPr id="347" name="Google Shape;347;p45"/>
            <p:cNvSpPr/>
            <p:nvPr/>
          </p:nvSpPr>
          <p:spPr>
            <a:xfrm>
              <a:off x="1674076" y="2338446"/>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VectorNav VN-100 IMU</a:t>
              </a:r>
              <a:endParaRPr sz="600">
                <a:latin typeface="Roboto Serif"/>
                <a:ea typeface="Roboto Serif"/>
                <a:cs typeface="Roboto Serif"/>
                <a:sym typeface="Roboto Serif"/>
              </a:endParaRPr>
            </a:p>
          </p:txBody>
        </p:sp>
        <p:cxnSp>
          <p:nvCxnSpPr>
            <p:cNvPr id="348" name="Google Shape;348;p45"/>
            <p:cNvCxnSpPr>
              <a:stCxn id="341" idx="2"/>
              <a:endCxn id="339" idx="0"/>
            </p:cNvCxnSpPr>
            <p:nvPr/>
          </p:nvCxnSpPr>
          <p:spPr>
            <a:xfrm rot="-5400000" flipH="1">
              <a:off x="453749" y="2688696"/>
              <a:ext cx="381600" cy="324900"/>
            </a:xfrm>
            <a:prstGeom prst="bentConnector3">
              <a:avLst>
                <a:gd name="adj1" fmla="val 50014"/>
              </a:avLst>
            </a:prstGeom>
            <a:noFill/>
            <a:ln w="9525" cap="flat" cmpd="sng">
              <a:solidFill>
                <a:srgbClr val="FF9900"/>
              </a:solidFill>
              <a:prstDash val="solid"/>
              <a:round/>
              <a:headEnd type="none" w="med" len="med"/>
              <a:tailEnd type="triangle" w="med" len="med"/>
            </a:ln>
          </p:spPr>
        </p:cxnSp>
        <p:cxnSp>
          <p:nvCxnSpPr>
            <p:cNvPr id="349" name="Google Shape;349;p45"/>
            <p:cNvCxnSpPr>
              <a:stCxn id="347" idx="2"/>
              <a:endCxn id="339" idx="0"/>
            </p:cNvCxnSpPr>
            <p:nvPr/>
          </p:nvCxnSpPr>
          <p:spPr>
            <a:xfrm rot="5400000">
              <a:off x="1260076" y="2207196"/>
              <a:ext cx="381600" cy="1287900"/>
            </a:xfrm>
            <a:prstGeom prst="bentConnector3">
              <a:avLst>
                <a:gd name="adj1" fmla="val 50014"/>
              </a:avLst>
            </a:prstGeom>
            <a:noFill/>
            <a:ln w="9525" cap="flat" cmpd="sng">
              <a:solidFill>
                <a:srgbClr val="FF9900"/>
              </a:solidFill>
              <a:prstDash val="solid"/>
              <a:round/>
              <a:headEnd type="none" w="med" len="med"/>
              <a:tailEnd type="triangle" w="med" len="med"/>
            </a:ln>
          </p:spPr>
        </p:cxnSp>
        <p:cxnSp>
          <p:nvCxnSpPr>
            <p:cNvPr id="350" name="Google Shape;350;p45"/>
            <p:cNvCxnSpPr>
              <a:stCxn id="346" idx="2"/>
              <a:endCxn id="339" idx="0"/>
            </p:cNvCxnSpPr>
            <p:nvPr/>
          </p:nvCxnSpPr>
          <p:spPr>
            <a:xfrm rot="5400000">
              <a:off x="2010994" y="1436987"/>
              <a:ext cx="401100" cy="2808900"/>
            </a:xfrm>
            <a:prstGeom prst="bentConnector3">
              <a:avLst>
                <a:gd name="adj1" fmla="val 50008"/>
              </a:avLst>
            </a:prstGeom>
            <a:noFill/>
            <a:ln w="9525" cap="flat" cmpd="sng">
              <a:solidFill>
                <a:srgbClr val="FF9900"/>
              </a:solidFill>
              <a:prstDash val="solid"/>
              <a:round/>
              <a:headEnd type="none" w="med" len="med"/>
              <a:tailEnd type="none" w="med" len="med"/>
            </a:ln>
          </p:spPr>
        </p:cxnSp>
        <p:cxnSp>
          <p:nvCxnSpPr>
            <p:cNvPr id="351" name="Google Shape;351;p45"/>
            <p:cNvCxnSpPr>
              <a:stCxn id="346" idx="3"/>
              <a:endCxn id="340" idx="0"/>
            </p:cNvCxnSpPr>
            <p:nvPr/>
          </p:nvCxnSpPr>
          <p:spPr>
            <a:xfrm flipH="1">
              <a:off x="3195844" y="2479937"/>
              <a:ext cx="840900" cy="541200"/>
            </a:xfrm>
            <a:prstGeom prst="bentConnector4">
              <a:avLst>
                <a:gd name="adj1" fmla="val -28318"/>
                <a:gd name="adj2" fmla="val 64869"/>
              </a:avLst>
            </a:prstGeom>
            <a:noFill/>
            <a:ln w="9525" cap="flat" cmpd="sng">
              <a:solidFill>
                <a:srgbClr val="4285F4"/>
              </a:solidFill>
              <a:prstDash val="solid"/>
              <a:round/>
              <a:headEnd type="none" w="med" len="med"/>
              <a:tailEnd type="triangle" w="med" len="med"/>
            </a:ln>
          </p:spPr>
        </p:cxnSp>
        <p:cxnSp>
          <p:nvCxnSpPr>
            <p:cNvPr id="352" name="Google Shape;352;p45"/>
            <p:cNvCxnSpPr>
              <a:endCxn id="340" idx="0"/>
            </p:cNvCxnSpPr>
            <p:nvPr/>
          </p:nvCxnSpPr>
          <p:spPr>
            <a:xfrm>
              <a:off x="2721829" y="2731934"/>
              <a:ext cx="474000" cy="289200"/>
            </a:xfrm>
            <a:prstGeom prst="bentConnector2">
              <a:avLst/>
            </a:prstGeom>
            <a:noFill/>
            <a:ln w="9525" cap="flat" cmpd="sng">
              <a:solidFill>
                <a:srgbClr val="4285F4"/>
              </a:solidFill>
              <a:prstDash val="solid"/>
              <a:round/>
              <a:headEnd type="none" w="med" len="med"/>
              <a:tailEnd type="none" w="med" len="med"/>
            </a:ln>
          </p:spPr>
        </p:cxnSp>
        <p:cxnSp>
          <p:nvCxnSpPr>
            <p:cNvPr id="353" name="Google Shape;353;p45"/>
            <p:cNvCxnSpPr>
              <a:stCxn id="347" idx="3"/>
            </p:cNvCxnSpPr>
            <p:nvPr/>
          </p:nvCxnSpPr>
          <p:spPr>
            <a:xfrm>
              <a:off x="2515576" y="2499396"/>
              <a:ext cx="245700" cy="232500"/>
            </a:xfrm>
            <a:prstGeom prst="bentConnector3">
              <a:avLst>
                <a:gd name="adj1" fmla="val 50000"/>
              </a:avLst>
            </a:prstGeom>
            <a:noFill/>
            <a:ln w="9525" cap="flat" cmpd="sng">
              <a:solidFill>
                <a:srgbClr val="4285F4"/>
              </a:solidFill>
              <a:prstDash val="solid"/>
              <a:round/>
              <a:headEnd type="none"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sp>
        <p:nvSpPr>
          <p:cNvPr id="359" name="Google Shape;359;p46"/>
          <p:cNvSpPr txBox="1">
            <a:spLocks noGrp="1"/>
          </p:cNvSpPr>
          <p:nvPr>
            <p:ph type="title"/>
          </p:nvPr>
        </p:nvSpPr>
        <p:spPr>
          <a:xfrm>
            <a:off x="354475" y="-31850"/>
            <a:ext cx="8520600" cy="9834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Total Station Localization</a:t>
            </a:r>
            <a:endParaRPr b="1">
              <a:solidFill>
                <a:schemeClr val="lt1"/>
              </a:solidFill>
              <a:latin typeface="Roboto Serif"/>
              <a:ea typeface="Roboto Serif"/>
              <a:cs typeface="Roboto Serif"/>
              <a:sym typeface="Roboto Serif"/>
            </a:endParaRPr>
          </a:p>
        </p:txBody>
      </p:sp>
      <p:sp>
        <p:nvSpPr>
          <p:cNvPr id="360" name="Google Shape;360;p46"/>
          <p:cNvSpPr txBox="1"/>
          <p:nvPr/>
        </p:nvSpPr>
        <p:spPr>
          <a:xfrm>
            <a:off x="4126800" y="863425"/>
            <a:ext cx="5017200" cy="41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On-board IMU and encoders used for local localization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Total station data fused with IMU and encoders for global localization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EKF running on Jetson using robot_localization package, now tuned to prevent odometry drift</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Yaw calibration to ensure IMU data is w.r.t map frame</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Fixed frame shifts issue caused by total station battery replacement by using resection method (uses 3 total station prisms instead of 2)</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Incorrect Jetson Docker network permissions blocked two-way communication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Minor offset introduced when total station battery is replaced, causing frame inconsistencies</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100% Complete</a:t>
            </a:r>
            <a:endParaRPr sz="1300">
              <a:solidFill>
                <a:schemeClr val="lt1"/>
              </a:solidFill>
              <a:latin typeface="Roboto Serif"/>
              <a:ea typeface="Roboto Serif"/>
              <a:cs typeface="Roboto Serif"/>
              <a:sym typeface="Roboto Serif"/>
            </a:endParaRPr>
          </a:p>
        </p:txBody>
      </p:sp>
      <p:pic>
        <p:nvPicPr>
          <p:cNvPr id="361" name="Google Shape;361;p46" title="image.png"/>
          <p:cNvPicPr preferRelativeResize="0"/>
          <p:nvPr/>
        </p:nvPicPr>
        <p:blipFill>
          <a:blip r:embed="rId3">
            <a:alphaModFix/>
          </a:blip>
          <a:stretch>
            <a:fillRect/>
          </a:stretch>
        </p:blipFill>
        <p:spPr>
          <a:xfrm>
            <a:off x="152900" y="2055637"/>
            <a:ext cx="3973899" cy="180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sp>
        <p:nvSpPr>
          <p:cNvPr id="367" name="Google Shape;367;p47"/>
          <p:cNvSpPr txBox="1">
            <a:spLocks noGrp="1"/>
          </p:cNvSpPr>
          <p:nvPr>
            <p:ph type="title"/>
          </p:nvPr>
        </p:nvSpPr>
        <p:spPr>
          <a:xfrm>
            <a:off x="354475" y="44350"/>
            <a:ext cx="8520600" cy="9063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Total Station Localization</a:t>
            </a:r>
            <a:endParaRPr b="1">
              <a:solidFill>
                <a:schemeClr val="lt1"/>
              </a:solidFill>
              <a:latin typeface="Roboto Serif"/>
              <a:ea typeface="Roboto Serif"/>
              <a:cs typeface="Roboto Serif"/>
              <a:sym typeface="Roboto Serif"/>
            </a:endParaRPr>
          </a:p>
        </p:txBody>
      </p:sp>
      <p:sp>
        <p:nvSpPr>
          <p:cNvPr id="368" name="Google Shape;368;p47"/>
          <p:cNvSpPr txBox="1"/>
          <p:nvPr/>
        </p:nvSpPr>
        <p:spPr>
          <a:xfrm>
            <a:off x="744625" y="950725"/>
            <a:ext cx="78666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Configured and tuned EKF to fuse sensor inputs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Set up frame transforms to ensure all sensor data aligns properly at base_link frame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Performed yaw calibration to ensure consistent orientation data from IMU</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Analyzed pose stability and drift over time during testing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Analyzed sensor noise and measurement delays, tuned EKF parameters to minimize odometry drift</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Assessed effect of total station resections and battery swaps on accuracy</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Spring T09: Rover can localize itself accurately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Spring T15: Spring Validation Demo Test</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374" name="Google Shape;374;p48"/>
          <p:cNvSpPr txBox="1">
            <a:spLocks noGrp="1"/>
          </p:cNvSpPr>
          <p:nvPr>
            <p:ph type="title"/>
          </p:nvPr>
        </p:nvSpPr>
        <p:spPr>
          <a:xfrm>
            <a:off x="354475" y="44350"/>
            <a:ext cx="8520600" cy="9621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Total Station Localization</a:t>
            </a:r>
            <a:endParaRPr b="1">
              <a:solidFill>
                <a:schemeClr val="lt1"/>
              </a:solidFill>
              <a:latin typeface="Roboto Serif"/>
              <a:ea typeface="Roboto Serif"/>
              <a:cs typeface="Roboto Serif"/>
              <a:sym typeface="Roboto Serif"/>
            </a:endParaRPr>
          </a:p>
        </p:txBody>
      </p:sp>
      <p:pic>
        <p:nvPicPr>
          <p:cNvPr id="375" name="Google Shape;375;p48" title="Screencast from 03-19-2025 09:40:38 PM.webm">
            <a:hlinkClick r:id="rId3"/>
          </p:cNvPr>
          <p:cNvPicPr preferRelativeResize="0"/>
          <p:nvPr/>
        </p:nvPicPr>
        <p:blipFill>
          <a:blip r:embed="rId4">
            <a:alphaModFix/>
          </a:blip>
          <a:stretch>
            <a:fillRect/>
          </a:stretch>
        </p:blipFill>
        <p:spPr>
          <a:xfrm>
            <a:off x="27600" y="1205695"/>
            <a:ext cx="4544400" cy="2556230"/>
          </a:xfrm>
          <a:prstGeom prst="rect">
            <a:avLst/>
          </a:prstGeom>
          <a:noFill/>
          <a:ln>
            <a:noFill/>
          </a:ln>
        </p:spPr>
      </p:pic>
      <p:pic>
        <p:nvPicPr>
          <p:cNvPr id="376" name="Google Shape;376;p48" title="yaw_calibration.webm">
            <a:hlinkClick r:id="rId5"/>
          </p:cNvPr>
          <p:cNvPicPr preferRelativeResize="0"/>
          <p:nvPr/>
        </p:nvPicPr>
        <p:blipFill>
          <a:blip r:embed="rId6">
            <a:alphaModFix/>
          </a:blip>
          <a:stretch>
            <a:fillRect/>
          </a:stretch>
        </p:blipFill>
        <p:spPr>
          <a:xfrm>
            <a:off x="4675800" y="1144800"/>
            <a:ext cx="4373330" cy="2733331"/>
          </a:xfrm>
          <a:prstGeom prst="rect">
            <a:avLst/>
          </a:prstGeom>
          <a:noFill/>
          <a:ln>
            <a:noFill/>
          </a:ln>
        </p:spPr>
      </p:pic>
      <p:sp>
        <p:nvSpPr>
          <p:cNvPr id="377" name="Google Shape;377;p48"/>
          <p:cNvSpPr txBox="1"/>
          <p:nvPr/>
        </p:nvSpPr>
        <p:spPr>
          <a:xfrm>
            <a:off x="867600" y="3811525"/>
            <a:ext cx="3970800" cy="2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700"/>
                </a:solidFill>
                <a:latin typeface="Roboto Serif"/>
                <a:ea typeface="Roboto Serif"/>
                <a:cs typeface="Roboto Serif"/>
                <a:sym typeface="Roboto Serif"/>
              </a:rPr>
              <a:t>Localization drift issue</a:t>
            </a:r>
            <a:endParaRPr sz="1600">
              <a:solidFill>
                <a:srgbClr val="FFD700"/>
              </a:solidFill>
              <a:latin typeface="Roboto Serif"/>
              <a:ea typeface="Roboto Serif"/>
              <a:cs typeface="Roboto Serif"/>
              <a:sym typeface="Roboto Serif"/>
            </a:endParaRPr>
          </a:p>
        </p:txBody>
      </p:sp>
      <p:sp>
        <p:nvSpPr>
          <p:cNvPr id="378" name="Google Shape;378;p48"/>
          <p:cNvSpPr txBox="1"/>
          <p:nvPr/>
        </p:nvSpPr>
        <p:spPr>
          <a:xfrm>
            <a:off x="5058600" y="3811525"/>
            <a:ext cx="3970800" cy="2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700"/>
                </a:solidFill>
                <a:latin typeface="Roboto Serif"/>
                <a:ea typeface="Roboto Serif"/>
                <a:cs typeface="Roboto Serif"/>
                <a:sym typeface="Roboto Serif"/>
              </a:rPr>
              <a:t>Drift corrected + Yaw calibrated</a:t>
            </a:r>
            <a:endParaRPr sz="1600">
              <a:solidFill>
                <a:srgbClr val="FFD700"/>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1000"/>
                                        <p:tgtEl>
                                          <p:spTgt spid="375"/>
                                        </p:tgtEl>
                                      </p:cBhvr>
                                    </p:animEffect>
                                  </p:childTnLst>
                                </p:cTn>
                              </p:par>
                              <p:par>
                                <p:cTn id="8" presetID="10" presetClass="entr" presetSubtype="0" fill="hold" nodeType="withEffect">
                                  <p:stCondLst>
                                    <p:cond delay="0"/>
                                  </p:stCondLst>
                                  <p:childTnLst>
                                    <p:set>
                                      <p:cBhvr>
                                        <p:cTn id="9" dur="1" fill="hold">
                                          <p:stCondLst>
                                            <p:cond delay="0"/>
                                          </p:stCondLst>
                                        </p:cTn>
                                        <p:tgtEl>
                                          <p:spTgt spid="376"/>
                                        </p:tgtEl>
                                        <p:attrNameLst>
                                          <p:attrName>style.visibility</p:attrName>
                                        </p:attrNameLst>
                                      </p:cBhvr>
                                      <p:to>
                                        <p:strVal val="visible"/>
                                      </p:to>
                                    </p:set>
                                    <p:animEffect transition="in" filter="fade">
                                      <p:cBhvr>
                                        <p:cTn id="10" dur="1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25</a:t>
            </a:fld>
            <a:endParaRPr>
              <a:solidFill>
                <a:schemeClr val="lt1"/>
              </a:solidFill>
            </a:endParaRPr>
          </a:p>
        </p:txBody>
      </p:sp>
      <p:sp>
        <p:nvSpPr>
          <p:cNvPr id="384" name="Google Shape;384;p49"/>
          <p:cNvSpPr txBox="1">
            <a:spLocks noGrp="1"/>
          </p:cNvSpPr>
          <p:nvPr>
            <p:ph type="title"/>
          </p:nvPr>
        </p:nvSpPr>
        <p:spPr>
          <a:xfrm>
            <a:off x="354475" y="44350"/>
            <a:ext cx="8520600" cy="9825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Skycam Localization</a:t>
            </a:r>
            <a:endParaRPr b="1">
              <a:solidFill>
                <a:schemeClr val="lt1"/>
              </a:solidFill>
              <a:latin typeface="Roboto Serif"/>
              <a:ea typeface="Roboto Serif"/>
              <a:cs typeface="Roboto Serif"/>
              <a:sym typeface="Roboto Serif"/>
            </a:endParaRPr>
          </a:p>
        </p:txBody>
      </p:sp>
      <p:sp>
        <p:nvSpPr>
          <p:cNvPr id="385" name="Google Shape;385;p49"/>
          <p:cNvSpPr txBox="1"/>
          <p:nvPr/>
        </p:nvSpPr>
        <p:spPr>
          <a:xfrm>
            <a:off x="4651375" y="1104575"/>
            <a:ext cx="4223700" cy="3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Localize the rover in the Moon Yard </a:t>
            </a:r>
            <a:r>
              <a:rPr lang="en" sz="1600">
                <a:solidFill>
                  <a:srgbClr val="00FF00"/>
                </a:solidFill>
                <a:latin typeface="Roboto Serif"/>
                <a:ea typeface="Roboto Serif"/>
                <a:cs typeface="Roboto Serif"/>
                <a:sym typeface="Roboto Serif"/>
              </a:rPr>
              <a:t>using rover mounted Skycam – New!</a:t>
            </a:r>
            <a:endParaRPr sz="1600">
              <a:solidFill>
                <a:srgbClr val="00FF00"/>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Fisheye camera (Skycam)</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VectorNav IMU</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Wheel Encoders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Accurately localize rover pose inside the Moon Yard, to be used further for navigation</a:t>
            </a:r>
            <a:endParaRPr sz="1600">
              <a:solidFill>
                <a:schemeClr val="lt1"/>
              </a:solidFill>
              <a:latin typeface="Roboto Serif"/>
              <a:ea typeface="Roboto Serif"/>
              <a:cs typeface="Roboto Serif"/>
              <a:sym typeface="Roboto Serif"/>
            </a:endParaRPr>
          </a:p>
        </p:txBody>
      </p:sp>
      <p:grpSp>
        <p:nvGrpSpPr>
          <p:cNvPr id="386" name="Google Shape;386;p49"/>
          <p:cNvGrpSpPr/>
          <p:nvPr/>
        </p:nvGrpSpPr>
        <p:grpSpPr>
          <a:xfrm>
            <a:off x="302650" y="1275425"/>
            <a:ext cx="3975398" cy="2933156"/>
            <a:chOff x="302650" y="1275425"/>
            <a:chExt cx="3975398" cy="2933156"/>
          </a:xfrm>
        </p:grpSpPr>
        <p:grpSp>
          <p:nvGrpSpPr>
            <p:cNvPr id="387" name="Google Shape;387;p49"/>
            <p:cNvGrpSpPr/>
            <p:nvPr/>
          </p:nvGrpSpPr>
          <p:grpSpPr>
            <a:xfrm>
              <a:off x="302653" y="1338063"/>
              <a:ext cx="3975395" cy="2870518"/>
              <a:chOff x="61349" y="1571500"/>
              <a:chExt cx="3975395" cy="2870518"/>
            </a:xfrm>
          </p:grpSpPr>
          <p:pic>
            <p:nvPicPr>
              <p:cNvPr id="388" name="Google Shape;388;p49"/>
              <p:cNvPicPr preferRelativeResize="0"/>
              <p:nvPr/>
            </p:nvPicPr>
            <p:blipFill>
              <a:blip r:embed="rId3">
                <a:alphaModFix/>
              </a:blip>
              <a:stretch>
                <a:fillRect/>
              </a:stretch>
            </p:blipFill>
            <p:spPr>
              <a:xfrm>
                <a:off x="1600490" y="1593695"/>
                <a:ext cx="748661" cy="723679"/>
              </a:xfrm>
              <a:prstGeom prst="rect">
                <a:avLst/>
              </a:prstGeom>
              <a:noFill/>
              <a:ln>
                <a:noFill/>
              </a:ln>
            </p:spPr>
          </p:pic>
          <p:pic>
            <p:nvPicPr>
              <p:cNvPr id="389" name="Google Shape;389;p49"/>
              <p:cNvPicPr preferRelativeResize="0"/>
              <p:nvPr/>
            </p:nvPicPr>
            <p:blipFill>
              <a:blip r:embed="rId4">
                <a:alphaModFix/>
              </a:blip>
              <a:stretch>
                <a:fillRect/>
              </a:stretch>
            </p:blipFill>
            <p:spPr>
              <a:xfrm>
                <a:off x="3227925" y="1571500"/>
                <a:ext cx="616149" cy="723680"/>
              </a:xfrm>
              <a:prstGeom prst="rect">
                <a:avLst/>
              </a:prstGeom>
              <a:noFill/>
              <a:ln>
                <a:noFill/>
              </a:ln>
            </p:spPr>
          </p:pic>
          <p:sp>
            <p:nvSpPr>
              <p:cNvPr id="390" name="Google Shape;390;p49"/>
              <p:cNvSpPr/>
              <p:nvPr/>
            </p:nvSpPr>
            <p:spPr>
              <a:xfrm>
                <a:off x="1552071" y="4120118"/>
                <a:ext cx="955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Rover Pose</a:t>
                </a:r>
                <a:endParaRPr sz="600">
                  <a:latin typeface="Roboto Serif"/>
                  <a:ea typeface="Roboto Serif"/>
                  <a:cs typeface="Roboto Serif"/>
                  <a:sym typeface="Roboto Serif"/>
                </a:endParaRPr>
              </a:p>
            </p:txBody>
          </p:sp>
          <p:sp>
            <p:nvSpPr>
              <p:cNvPr id="391" name="Google Shape;391;p49"/>
              <p:cNvSpPr/>
              <p:nvPr/>
            </p:nvSpPr>
            <p:spPr>
              <a:xfrm>
                <a:off x="62143" y="3042051"/>
                <a:ext cx="1489800" cy="279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Global Localization</a:t>
                </a:r>
                <a:endParaRPr sz="600">
                  <a:latin typeface="Roboto Serif"/>
                  <a:ea typeface="Roboto Serif"/>
                  <a:cs typeface="Roboto Serif"/>
                  <a:sym typeface="Roboto Serif"/>
                </a:endParaRPr>
              </a:p>
            </p:txBody>
          </p:sp>
          <p:sp>
            <p:nvSpPr>
              <p:cNvPr id="392" name="Google Shape;392;p49"/>
              <p:cNvSpPr/>
              <p:nvPr/>
            </p:nvSpPr>
            <p:spPr>
              <a:xfrm>
                <a:off x="2507479" y="3021134"/>
                <a:ext cx="13767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Local Localization</a:t>
                </a:r>
                <a:endParaRPr sz="600">
                  <a:latin typeface="Roboto Serif"/>
                  <a:ea typeface="Roboto Serif"/>
                  <a:cs typeface="Roboto Serif"/>
                  <a:sym typeface="Roboto Serif"/>
                </a:endParaRPr>
              </a:p>
            </p:txBody>
          </p:sp>
          <p:sp>
            <p:nvSpPr>
              <p:cNvPr id="393" name="Google Shape;393;p49"/>
              <p:cNvSpPr/>
              <p:nvPr/>
            </p:nvSpPr>
            <p:spPr>
              <a:xfrm>
                <a:off x="61349" y="2338446"/>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Fisheye Camera</a:t>
                </a:r>
                <a:endParaRPr sz="600">
                  <a:latin typeface="Roboto Serif"/>
                  <a:ea typeface="Roboto Serif"/>
                  <a:cs typeface="Roboto Serif"/>
                  <a:sym typeface="Roboto Serif"/>
                </a:endParaRPr>
              </a:p>
            </p:txBody>
          </p:sp>
          <p:sp>
            <p:nvSpPr>
              <p:cNvPr id="394" name="Google Shape;394;p49"/>
              <p:cNvSpPr/>
              <p:nvPr/>
            </p:nvSpPr>
            <p:spPr>
              <a:xfrm>
                <a:off x="1186731" y="3581085"/>
                <a:ext cx="1686300" cy="279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Extended Kalman Filter</a:t>
                </a:r>
                <a:endParaRPr sz="600">
                  <a:latin typeface="Roboto Serif"/>
                  <a:ea typeface="Roboto Serif"/>
                  <a:cs typeface="Roboto Serif"/>
                  <a:sym typeface="Roboto Serif"/>
                </a:endParaRPr>
              </a:p>
            </p:txBody>
          </p:sp>
          <p:cxnSp>
            <p:nvCxnSpPr>
              <p:cNvPr id="395" name="Google Shape;395;p49"/>
              <p:cNvCxnSpPr>
                <a:stCxn id="394" idx="2"/>
                <a:endCxn id="390" idx="0"/>
              </p:cNvCxnSpPr>
              <p:nvPr/>
            </p:nvCxnSpPr>
            <p:spPr>
              <a:xfrm>
                <a:off x="2029881" y="3860985"/>
                <a:ext cx="0" cy="259200"/>
              </a:xfrm>
              <a:prstGeom prst="straightConnector1">
                <a:avLst/>
              </a:prstGeom>
              <a:noFill/>
              <a:ln w="9525" cap="flat" cmpd="sng">
                <a:solidFill>
                  <a:srgbClr val="FFFFFF"/>
                </a:solidFill>
                <a:prstDash val="solid"/>
                <a:round/>
                <a:headEnd type="none" w="med" len="med"/>
                <a:tailEnd type="triangle" w="med" len="med"/>
              </a:ln>
            </p:spPr>
          </p:cxnSp>
          <p:cxnSp>
            <p:nvCxnSpPr>
              <p:cNvPr id="396" name="Google Shape;396;p49"/>
              <p:cNvCxnSpPr>
                <a:stCxn id="391" idx="2"/>
                <a:endCxn id="394" idx="1"/>
              </p:cNvCxnSpPr>
              <p:nvPr/>
            </p:nvCxnSpPr>
            <p:spPr>
              <a:xfrm rot="-5400000" flipH="1">
                <a:off x="797443" y="3331551"/>
                <a:ext cx="399000" cy="379800"/>
              </a:xfrm>
              <a:prstGeom prst="bentConnector2">
                <a:avLst/>
              </a:prstGeom>
              <a:noFill/>
              <a:ln w="9525" cap="flat" cmpd="sng">
                <a:solidFill>
                  <a:srgbClr val="FFFFFF"/>
                </a:solidFill>
                <a:prstDash val="solid"/>
                <a:round/>
                <a:headEnd type="none" w="med" len="med"/>
                <a:tailEnd type="triangle" w="med" len="med"/>
              </a:ln>
            </p:spPr>
          </p:cxnSp>
          <p:cxnSp>
            <p:nvCxnSpPr>
              <p:cNvPr id="397" name="Google Shape;397;p49"/>
              <p:cNvCxnSpPr>
                <a:stCxn id="392" idx="2"/>
                <a:endCxn id="394" idx="3"/>
              </p:cNvCxnSpPr>
              <p:nvPr/>
            </p:nvCxnSpPr>
            <p:spPr>
              <a:xfrm rot="5400000">
                <a:off x="2845429" y="3370634"/>
                <a:ext cx="378000" cy="322800"/>
              </a:xfrm>
              <a:prstGeom prst="bentConnector2">
                <a:avLst/>
              </a:prstGeom>
              <a:noFill/>
              <a:ln w="9525" cap="flat" cmpd="sng">
                <a:solidFill>
                  <a:srgbClr val="FFFFFF"/>
                </a:solidFill>
                <a:prstDash val="solid"/>
                <a:round/>
                <a:headEnd type="none" w="med" len="med"/>
                <a:tailEnd type="triangle" w="med" len="med"/>
              </a:ln>
            </p:spPr>
          </p:cxnSp>
          <p:sp>
            <p:nvSpPr>
              <p:cNvPr id="398" name="Google Shape;398;p49"/>
              <p:cNvSpPr/>
              <p:nvPr/>
            </p:nvSpPr>
            <p:spPr>
              <a:xfrm>
                <a:off x="3195244" y="2318987"/>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Wheel Encoders</a:t>
                </a:r>
                <a:endParaRPr sz="600">
                  <a:latin typeface="Roboto Serif"/>
                  <a:ea typeface="Roboto Serif"/>
                  <a:cs typeface="Roboto Serif"/>
                  <a:sym typeface="Roboto Serif"/>
                </a:endParaRPr>
              </a:p>
            </p:txBody>
          </p:sp>
          <p:sp>
            <p:nvSpPr>
              <p:cNvPr id="399" name="Google Shape;399;p49"/>
              <p:cNvSpPr/>
              <p:nvPr/>
            </p:nvSpPr>
            <p:spPr>
              <a:xfrm>
                <a:off x="1674076" y="2338446"/>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VectorNav VN-100 IMU</a:t>
                </a:r>
                <a:endParaRPr sz="600">
                  <a:latin typeface="Roboto Serif"/>
                  <a:ea typeface="Roboto Serif"/>
                  <a:cs typeface="Roboto Serif"/>
                  <a:sym typeface="Roboto Serif"/>
                </a:endParaRPr>
              </a:p>
            </p:txBody>
          </p:sp>
          <p:cxnSp>
            <p:nvCxnSpPr>
              <p:cNvPr id="400" name="Google Shape;400;p49"/>
              <p:cNvCxnSpPr>
                <a:stCxn id="393" idx="2"/>
                <a:endCxn id="391" idx="0"/>
              </p:cNvCxnSpPr>
              <p:nvPr/>
            </p:nvCxnSpPr>
            <p:spPr>
              <a:xfrm rot="-5400000" flipH="1">
                <a:off x="453749" y="2688696"/>
                <a:ext cx="381600" cy="324900"/>
              </a:xfrm>
              <a:prstGeom prst="bentConnector3">
                <a:avLst>
                  <a:gd name="adj1" fmla="val 50014"/>
                </a:avLst>
              </a:prstGeom>
              <a:noFill/>
              <a:ln w="9525" cap="flat" cmpd="sng">
                <a:solidFill>
                  <a:srgbClr val="FF9900"/>
                </a:solidFill>
                <a:prstDash val="solid"/>
                <a:round/>
                <a:headEnd type="none" w="med" len="med"/>
                <a:tailEnd type="triangle" w="med" len="med"/>
              </a:ln>
            </p:spPr>
          </p:cxnSp>
          <p:cxnSp>
            <p:nvCxnSpPr>
              <p:cNvPr id="401" name="Google Shape;401;p49"/>
              <p:cNvCxnSpPr>
                <a:stCxn id="399" idx="2"/>
                <a:endCxn id="391" idx="0"/>
              </p:cNvCxnSpPr>
              <p:nvPr/>
            </p:nvCxnSpPr>
            <p:spPr>
              <a:xfrm rot="5400000">
                <a:off x="1260076" y="2207196"/>
                <a:ext cx="381600" cy="1287900"/>
              </a:xfrm>
              <a:prstGeom prst="bentConnector3">
                <a:avLst>
                  <a:gd name="adj1" fmla="val 50014"/>
                </a:avLst>
              </a:prstGeom>
              <a:noFill/>
              <a:ln w="9525" cap="flat" cmpd="sng">
                <a:solidFill>
                  <a:srgbClr val="FF9900"/>
                </a:solidFill>
                <a:prstDash val="solid"/>
                <a:round/>
                <a:headEnd type="none" w="med" len="med"/>
                <a:tailEnd type="triangle" w="med" len="med"/>
              </a:ln>
            </p:spPr>
          </p:cxnSp>
          <p:cxnSp>
            <p:nvCxnSpPr>
              <p:cNvPr id="402" name="Google Shape;402;p49"/>
              <p:cNvCxnSpPr>
                <a:stCxn id="398" idx="2"/>
                <a:endCxn id="391" idx="0"/>
              </p:cNvCxnSpPr>
              <p:nvPr/>
            </p:nvCxnSpPr>
            <p:spPr>
              <a:xfrm rot="5400000">
                <a:off x="2010994" y="1436987"/>
                <a:ext cx="401100" cy="2808900"/>
              </a:xfrm>
              <a:prstGeom prst="bentConnector3">
                <a:avLst>
                  <a:gd name="adj1" fmla="val 50008"/>
                </a:avLst>
              </a:prstGeom>
              <a:noFill/>
              <a:ln w="9525" cap="flat" cmpd="sng">
                <a:solidFill>
                  <a:srgbClr val="FF9900"/>
                </a:solidFill>
                <a:prstDash val="solid"/>
                <a:round/>
                <a:headEnd type="none" w="med" len="med"/>
                <a:tailEnd type="none" w="med" len="med"/>
              </a:ln>
            </p:spPr>
          </p:cxnSp>
          <p:cxnSp>
            <p:nvCxnSpPr>
              <p:cNvPr id="403" name="Google Shape;403;p49"/>
              <p:cNvCxnSpPr>
                <a:stCxn id="398" idx="3"/>
                <a:endCxn id="392" idx="0"/>
              </p:cNvCxnSpPr>
              <p:nvPr/>
            </p:nvCxnSpPr>
            <p:spPr>
              <a:xfrm flipH="1">
                <a:off x="3195844" y="2479937"/>
                <a:ext cx="840900" cy="541200"/>
              </a:xfrm>
              <a:prstGeom prst="bentConnector4">
                <a:avLst>
                  <a:gd name="adj1" fmla="val -28318"/>
                  <a:gd name="adj2" fmla="val 64869"/>
                </a:avLst>
              </a:prstGeom>
              <a:noFill/>
              <a:ln w="9525" cap="flat" cmpd="sng">
                <a:solidFill>
                  <a:srgbClr val="4285F4"/>
                </a:solidFill>
                <a:prstDash val="solid"/>
                <a:round/>
                <a:headEnd type="none" w="med" len="med"/>
                <a:tailEnd type="triangle" w="med" len="med"/>
              </a:ln>
            </p:spPr>
          </p:cxnSp>
          <p:cxnSp>
            <p:nvCxnSpPr>
              <p:cNvPr id="404" name="Google Shape;404;p49"/>
              <p:cNvCxnSpPr>
                <a:endCxn id="392" idx="0"/>
              </p:cNvCxnSpPr>
              <p:nvPr/>
            </p:nvCxnSpPr>
            <p:spPr>
              <a:xfrm>
                <a:off x="2721829" y="2731934"/>
                <a:ext cx="474000" cy="289200"/>
              </a:xfrm>
              <a:prstGeom prst="bentConnector2">
                <a:avLst/>
              </a:prstGeom>
              <a:noFill/>
              <a:ln w="9525" cap="flat" cmpd="sng">
                <a:solidFill>
                  <a:srgbClr val="4285F4"/>
                </a:solidFill>
                <a:prstDash val="solid"/>
                <a:round/>
                <a:headEnd type="none" w="med" len="med"/>
                <a:tailEnd type="none" w="med" len="med"/>
              </a:ln>
            </p:spPr>
          </p:cxnSp>
          <p:cxnSp>
            <p:nvCxnSpPr>
              <p:cNvPr id="405" name="Google Shape;405;p49"/>
              <p:cNvCxnSpPr>
                <a:stCxn id="399" idx="3"/>
              </p:cNvCxnSpPr>
              <p:nvPr/>
            </p:nvCxnSpPr>
            <p:spPr>
              <a:xfrm>
                <a:off x="2515576" y="2499396"/>
                <a:ext cx="245700" cy="232500"/>
              </a:xfrm>
              <a:prstGeom prst="bentConnector3">
                <a:avLst>
                  <a:gd name="adj1" fmla="val 50000"/>
                </a:avLst>
              </a:prstGeom>
              <a:noFill/>
              <a:ln w="9525" cap="flat" cmpd="sng">
                <a:solidFill>
                  <a:srgbClr val="4285F4"/>
                </a:solidFill>
                <a:prstDash val="solid"/>
                <a:round/>
                <a:headEnd type="none" w="med" len="med"/>
                <a:tailEnd type="none" w="med" len="med"/>
              </a:ln>
            </p:spPr>
          </p:cxnSp>
        </p:grpSp>
        <p:pic>
          <p:nvPicPr>
            <p:cNvPr id="406" name="Google Shape;406;p49" title="711lBXdpwmL._AC_SL1500_-removebg-preview.png"/>
            <p:cNvPicPr preferRelativeResize="0"/>
            <p:nvPr/>
          </p:nvPicPr>
          <p:blipFill>
            <a:blip r:embed="rId5">
              <a:alphaModFix/>
            </a:blip>
            <a:stretch>
              <a:fillRect/>
            </a:stretch>
          </p:blipFill>
          <p:spPr>
            <a:xfrm>
              <a:off x="302650" y="1275425"/>
              <a:ext cx="822550" cy="804649"/>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26</a:t>
            </a:fld>
            <a:endParaRPr>
              <a:solidFill>
                <a:schemeClr val="lt1"/>
              </a:solidFill>
            </a:endParaRPr>
          </a:p>
        </p:txBody>
      </p:sp>
      <p:sp>
        <p:nvSpPr>
          <p:cNvPr id="412" name="Google Shape;412;p50"/>
          <p:cNvSpPr txBox="1">
            <a:spLocks noGrp="1"/>
          </p:cNvSpPr>
          <p:nvPr>
            <p:ph type="title"/>
          </p:nvPr>
        </p:nvSpPr>
        <p:spPr>
          <a:xfrm>
            <a:off x="354475" y="-31850"/>
            <a:ext cx="8520600" cy="9834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Skycam Localization</a:t>
            </a:r>
            <a:endParaRPr b="1">
              <a:solidFill>
                <a:schemeClr val="lt1"/>
              </a:solidFill>
              <a:latin typeface="Roboto Serif"/>
              <a:ea typeface="Roboto Serif"/>
              <a:cs typeface="Roboto Serif"/>
              <a:sym typeface="Roboto Serif"/>
            </a:endParaRPr>
          </a:p>
        </p:txBody>
      </p:sp>
      <p:sp>
        <p:nvSpPr>
          <p:cNvPr id="413" name="Google Shape;413;p50"/>
          <p:cNvSpPr txBox="1"/>
          <p:nvPr/>
        </p:nvSpPr>
        <p:spPr>
          <a:xfrm>
            <a:off x="3589275" y="863425"/>
            <a:ext cx="5286000" cy="41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Implementation: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b="1">
                <a:solidFill>
                  <a:schemeClr val="lt1"/>
                </a:solidFill>
                <a:latin typeface="Roboto Serif"/>
                <a:ea typeface="Roboto Serif"/>
                <a:cs typeface="Roboto Serif"/>
                <a:sym typeface="Roboto Serif"/>
              </a:rPr>
              <a:t>Data Collection Pipeline:</a:t>
            </a:r>
            <a:r>
              <a:rPr lang="en">
                <a:solidFill>
                  <a:schemeClr val="lt1"/>
                </a:solidFill>
                <a:latin typeface="Roboto Serif"/>
                <a:ea typeface="Roboto Serif"/>
                <a:cs typeface="Roboto Serif"/>
                <a:sym typeface="Roboto Serif"/>
              </a:rPr>
              <a:t> Saves and indexes raw Skycam camera images along with ground truth localization provided by total station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b="1">
                <a:solidFill>
                  <a:schemeClr val="lt1"/>
                </a:solidFill>
                <a:latin typeface="Roboto Serif"/>
                <a:ea typeface="Roboto Serif"/>
                <a:cs typeface="Roboto Serif"/>
                <a:sym typeface="Roboto Serif"/>
              </a:rPr>
              <a:t>Training Pipeline:</a:t>
            </a:r>
            <a:r>
              <a:rPr lang="en">
                <a:solidFill>
                  <a:schemeClr val="lt1"/>
                </a:solidFill>
                <a:latin typeface="Roboto Serif"/>
                <a:ea typeface="Roboto Serif"/>
                <a:cs typeface="Roboto Serif"/>
                <a:sym typeface="Roboto Serif"/>
              </a:rPr>
              <a:t> Train a neural network using PyTorch by regressing camera image against position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b="1">
                <a:solidFill>
                  <a:schemeClr val="lt1"/>
                </a:solidFill>
                <a:latin typeface="Roboto Serif"/>
                <a:ea typeface="Roboto Serif"/>
                <a:cs typeface="Roboto Serif"/>
                <a:sym typeface="Roboto Serif"/>
              </a:rPr>
              <a:t>Deployment Pipeline:</a:t>
            </a:r>
            <a:r>
              <a:rPr lang="en">
                <a:solidFill>
                  <a:schemeClr val="lt1"/>
                </a:solidFill>
                <a:latin typeface="Roboto Serif"/>
                <a:ea typeface="Roboto Serif"/>
                <a:cs typeface="Roboto Serif"/>
                <a:sym typeface="Roboto Serif"/>
              </a:rPr>
              <a:t> Deploys network to a ROS node at runtime</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Challenges: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Trained model is inaccurate (MSE localization error is ~1 meter)</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Corners of Moon Yard is recently covered, need to retake training data to account for this</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Status:</a:t>
            </a:r>
            <a:r>
              <a:rPr lang="en">
                <a:solidFill>
                  <a:schemeClr val="lt1"/>
                </a:solidFill>
                <a:latin typeface="Roboto Serif"/>
                <a:ea typeface="Roboto Serif"/>
                <a:cs typeface="Roboto Serif"/>
                <a:sym typeface="Roboto Serif"/>
              </a:rPr>
              <a:t> 85% Complete</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Tune MSE localization error to be below 10cm</a:t>
            </a:r>
            <a:endParaRPr>
              <a:solidFill>
                <a:schemeClr val="lt1"/>
              </a:solidFill>
              <a:latin typeface="Roboto Serif"/>
              <a:ea typeface="Roboto Serif"/>
              <a:cs typeface="Roboto Serif"/>
              <a:sym typeface="Roboto Serif"/>
            </a:endParaRPr>
          </a:p>
        </p:txBody>
      </p:sp>
      <p:pic>
        <p:nvPicPr>
          <p:cNvPr id="414" name="Google Shape;414;p50" title="data.jpg"/>
          <p:cNvPicPr preferRelativeResize="0"/>
          <p:nvPr/>
        </p:nvPicPr>
        <p:blipFill>
          <a:blip r:embed="rId3">
            <a:alphaModFix/>
          </a:blip>
          <a:stretch>
            <a:fillRect/>
          </a:stretch>
        </p:blipFill>
        <p:spPr>
          <a:xfrm>
            <a:off x="354475" y="984650"/>
            <a:ext cx="2915363" cy="388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27</a:t>
            </a:fld>
            <a:endParaRPr>
              <a:solidFill>
                <a:schemeClr val="lt1"/>
              </a:solidFill>
            </a:endParaRPr>
          </a:p>
        </p:txBody>
      </p:sp>
      <p:sp>
        <p:nvSpPr>
          <p:cNvPr id="420" name="Google Shape;420;p51"/>
          <p:cNvSpPr txBox="1">
            <a:spLocks noGrp="1"/>
          </p:cNvSpPr>
          <p:nvPr>
            <p:ph type="title"/>
          </p:nvPr>
        </p:nvSpPr>
        <p:spPr>
          <a:xfrm>
            <a:off x="354475" y="44350"/>
            <a:ext cx="8520600" cy="9063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Skycam Localization</a:t>
            </a:r>
            <a:endParaRPr b="1">
              <a:solidFill>
                <a:schemeClr val="lt1"/>
              </a:solidFill>
              <a:latin typeface="Roboto Serif"/>
              <a:ea typeface="Roboto Serif"/>
              <a:cs typeface="Roboto Serif"/>
              <a:sym typeface="Roboto Serif"/>
            </a:endParaRPr>
          </a:p>
        </p:txBody>
      </p:sp>
      <p:sp>
        <p:nvSpPr>
          <p:cNvPr id="421" name="Google Shape;421;p51"/>
          <p:cNvSpPr txBox="1"/>
          <p:nvPr/>
        </p:nvSpPr>
        <p:spPr>
          <a:xfrm>
            <a:off x="354475" y="950650"/>
            <a:ext cx="4311900" cy="41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Tried different neural network architectures (vanilla, ConvNet, etc)</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Split the training data into training and validation datasets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Analyzed the localization MSE loss on validation dataset</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Compared localization error against total station method</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Fall T08: SkyCam Localization Validation</a:t>
            </a:r>
            <a:endParaRPr sz="1500">
              <a:solidFill>
                <a:schemeClr val="lt1"/>
              </a:solidFill>
              <a:latin typeface="Roboto Serif"/>
              <a:ea typeface="Roboto Serif"/>
              <a:cs typeface="Roboto Serif"/>
              <a:sym typeface="Roboto Serif"/>
            </a:endParaRPr>
          </a:p>
        </p:txBody>
      </p:sp>
      <p:pic>
        <p:nvPicPr>
          <p:cNvPr id="422" name="Google Shape;422;p51" title="training_loss.png"/>
          <p:cNvPicPr preferRelativeResize="0"/>
          <p:nvPr/>
        </p:nvPicPr>
        <p:blipFill>
          <a:blip r:embed="rId3">
            <a:alphaModFix/>
          </a:blip>
          <a:stretch>
            <a:fillRect/>
          </a:stretch>
        </p:blipFill>
        <p:spPr>
          <a:xfrm>
            <a:off x="4702250" y="1438888"/>
            <a:ext cx="4172826" cy="31296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28</a:t>
            </a:fld>
            <a:endParaRPr>
              <a:solidFill>
                <a:schemeClr val="lt1"/>
              </a:solidFill>
            </a:endParaRPr>
          </a:p>
        </p:txBody>
      </p:sp>
      <p:sp>
        <p:nvSpPr>
          <p:cNvPr id="428" name="Google Shape;428;p52"/>
          <p:cNvSpPr txBox="1"/>
          <p:nvPr/>
        </p:nvSpPr>
        <p:spPr>
          <a:xfrm>
            <a:off x="3935875" y="874525"/>
            <a:ext cx="5208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Obtain a global plan between craters based on target poses and navigate the rover to their locations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FARO Laser Scanner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NVIDIA Jetson Orin</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ZED 2i Depth Camera</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Rover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Team laptop (operations terminal)</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Accurately detect and classify gradable craters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Ensure no gradable crater is overlooked</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Compute an optimal navigation path while avoiding obstacles (non-gradable craters)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Navigate and reach the goal location correctly</a:t>
            </a:r>
            <a:endParaRPr sz="1500" b="1">
              <a:solidFill>
                <a:srgbClr val="FFD700"/>
              </a:solidFill>
              <a:latin typeface="Roboto Serif"/>
              <a:ea typeface="Roboto Serif"/>
              <a:cs typeface="Roboto Serif"/>
              <a:sym typeface="Roboto Serif"/>
            </a:endParaRPr>
          </a:p>
        </p:txBody>
      </p:sp>
      <p:sp>
        <p:nvSpPr>
          <p:cNvPr id="429" name="Google Shape;429;p5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Navigation Stack</a:t>
            </a:r>
            <a:endParaRPr b="1">
              <a:solidFill>
                <a:schemeClr val="lt1"/>
              </a:solidFill>
              <a:latin typeface="Roboto Serif"/>
              <a:ea typeface="Roboto Serif"/>
              <a:cs typeface="Roboto Serif"/>
              <a:sym typeface="Roboto Serif"/>
            </a:endParaRPr>
          </a:p>
        </p:txBody>
      </p:sp>
      <p:pic>
        <p:nvPicPr>
          <p:cNvPr id="430" name="Google Shape;430;p52"/>
          <p:cNvPicPr preferRelativeResize="0"/>
          <p:nvPr/>
        </p:nvPicPr>
        <p:blipFill>
          <a:blip r:embed="rId3">
            <a:alphaModFix/>
          </a:blip>
          <a:stretch>
            <a:fillRect/>
          </a:stretch>
        </p:blipFill>
        <p:spPr>
          <a:xfrm>
            <a:off x="1314650" y="967275"/>
            <a:ext cx="1398916" cy="1865236"/>
          </a:xfrm>
          <a:prstGeom prst="rect">
            <a:avLst/>
          </a:prstGeom>
          <a:noFill/>
          <a:ln>
            <a:noFill/>
          </a:ln>
        </p:spPr>
      </p:pic>
      <p:pic>
        <p:nvPicPr>
          <p:cNvPr id="431" name="Google Shape;431;p52"/>
          <p:cNvPicPr preferRelativeResize="0"/>
          <p:nvPr/>
        </p:nvPicPr>
        <p:blipFill>
          <a:blip r:embed="rId4">
            <a:alphaModFix/>
          </a:blip>
          <a:stretch>
            <a:fillRect/>
          </a:stretch>
        </p:blipFill>
        <p:spPr>
          <a:xfrm>
            <a:off x="340975" y="2988179"/>
            <a:ext cx="3346277" cy="1772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29</a:t>
            </a:fld>
            <a:endParaRPr>
              <a:solidFill>
                <a:schemeClr val="lt1"/>
              </a:solidFill>
            </a:endParaRPr>
          </a:p>
        </p:txBody>
      </p:sp>
      <p:sp>
        <p:nvSpPr>
          <p:cNvPr id="437" name="Google Shape;437;p53"/>
          <p:cNvSpPr txBox="1"/>
          <p:nvPr/>
        </p:nvSpPr>
        <p:spPr>
          <a:xfrm>
            <a:off x="2749475" y="875425"/>
            <a:ext cx="62235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Implementation: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FARO Laser Scanner used to map the Moon Yard and obtain a high density point cloud</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The point cloud is converted into an occupancy grid using RANSAC and thresholding – contains craters centroid and diameter information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Global Path Planner uses the occupancy grid map to compute a smooth trajectory between craters, taking into account Ackermann primitives and ring bias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Pure Pursuit Global Controller executes the planned path and reaches the desired goal (close to the crater)</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MPC Local Controller uses information from perception and planning stacks to reach desired target poses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Navigation stack is integrated with tool planner to perform transport assignments</a:t>
            </a:r>
            <a:endParaRPr sz="12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Challenges: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FARO output file (.fls) was incompatible with the PCL library and ROS.</a:t>
            </a:r>
            <a:endParaRPr sz="12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200">
                <a:solidFill>
                  <a:schemeClr val="lt1"/>
                </a:solidFill>
                <a:latin typeface="Roboto Serif"/>
                <a:ea typeface="Roboto Serif"/>
                <a:cs typeface="Roboto Serif"/>
                <a:sym typeface="Roboto Serif"/>
              </a:rPr>
              <a:t>Fine-tune global planner and global/local controller parameters for optimal performance on our robot </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Status:</a:t>
            </a:r>
            <a:r>
              <a:rPr lang="en" sz="1200">
                <a:solidFill>
                  <a:schemeClr val="lt1"/>
                </a:solidFill>
                <a:latin typeface="Roboto Serif"/>
                <a:ea typeface="Roboto Serif"/>
                <a:cs typeface="Roboto Serif"/>
                <a:sym typeface="Roboto Serif"/>
              </a:rPr>
              <a:t> 60% Complete (Tune Navigation Stack)</a:t>
            </a:r>
            <a:endParaRPr sz="1200">
              <a:solidFill>
                <a:schemeClr val="lt1"/>
              </a:solidFill>
              <a:latin typeface="Roboto Serif"/>
              <a:ea typeface="Roboto Serif"/>
              <a:cs typeface="Roboto Serif"/>
              <a:sym typeface="Roboto Serif"/>
            </a:endParaRPr>
          </a:p>
        </p:txBody>
      </p:sp>
      <p:sp>
        <p:nvSpPr>
          <p:cNvPr id="438" name="Google Shape;438;p5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Stack</a:t>
            </a:r>
            <a:endParaRPr b="1">
              <a:solidFill>
                <a:schemeClr val="lt1"/>
              </a:solidFill>
              <a:latin typeface="Roboto Serif"/>
              <a:ea typeface="Roboto Serif"/>
              <a:cs typeface="Roboto Serif"/>
              <a:sym typeface="Roboto Serif"/>
            </a:endParaRPr>
          </a:p>
        </p:txBody>
      </p:sp>
      <p:pic>
        <p:nvPicPr>
          <p:cNvPr id="439" name="Google Shape;439;p53"/>
          <p:cNvPicPr preferRelativeResize="0"/>
          <p:nvPr/>
        </p:nvPicPr>
        <p:blipFill>
          <a:blip r:embed="rId3">
            <a:alphaModFix/>
          </a:blip>
          <a:stretch>
            <a:fillRect/>
          </a:stretch>
        </p:blipFill>
        <p:spPr>
          <a:xfrm>
            <a:off x="338688" y="949175"/>
            <a:ext cx="2154772" cy="1630801"/>
          </a:xfrm>
          <a:prstGeom prst="rect">
            <a:avLst/>
          </a:prstGeom>
          <a:noFill/>
          <a:ln>
            <a:noFill/>
          </a:ln>
        </p:spPr>
      </p:pic>
      <p:pic>
        <p:nvPicPr>
          <p:cNvPr id="440" name="Google Shape;440;p53"/>
          <p:cNvPicPr preferRelativeResize="0"/>
          <p:nvPr/>
        </p:nvPicPr>
        <p:blipFill>
          <a:blip r:embed="rId4">
            <a:alphaModFix/>
          </a:blip>
          <a:stretch>
            <a:fillRect/>
          </a:stretch>
        </p:blipFill>
        <p:spPr>
          <a:xfrm>
            <a:off x="551600" y="3082775"/>
            <a:ext cx="1854351" cy="1630800"/>
          </a:xfrm>
          <a:prstGeom prst="rect">
            <a:avLst/>
          </a:prstGeom>
          <a:noFill/>
          <a:ln>
            <a:noFill/>
          </a:ln>
        </p:spPr>
      </p:pic>
      <p:sp>
        <p:nvSpPr>
          <p:cNvPr id="441" name="Google Shape;441;p53"/>
          <p:cNvSpPr txBox="1">
            <a:spLocks noGrp="1"/>
          </p:cNvSpPr>
          <p:nvPr>
            <p:ph type="body" idx="1"/>
          </p:nvPr>
        </p:nvSpPr>
        <p:spPr>
          <a:xfrm>
            <a:off x="142425" y="2571750"/>
            <a:ext cx="24957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Moon Yard Scan Visualization</a:t>
            </a:r>
            <a:endParaRPr sz="1190" b="1">
              <a:solidFill>
                <a:schemeClr val="lt1"/>
              </a:solidFill>
              <a:latin typeface="Roboto Serif"/>
              <a:ea typeface="Roboto Serif"/>
              <a:cs typeface="Roboto Serif"/>
              <a:sym typeface="Roboto Serif"/>
            </a:endParaRPr>
          </a:p>
        </p:txBody>
      </p:sp>
      <p:sp>
        <p:nvSpPr>
          <p:cNvPr id="442" name="Google Shape;442;p53"/>
          <p:cNvSpPr txBox="1">
            <a:spLocks noGrp="1"/>
          </p:cNvSpPr>
          <p:nvPr>
            <p:ph type="body" idx="1"/>
          </p:nvPr>
        </p:nvSpPr>
        <p:spPr>
          <a:xfrm>
            <a:off x="580725" y="4705350"/>
            <a:ext cx="17961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290" b="1">
                <a:solidFill>
                  <a:schemeClr val="lt1"/>
                </a:solidFill>
                <a:latin typeface="Roboto Serif"/>
                <a:ea typeface="Roboto Serif"/>
                <a:cs typeface="Roboto Serif"/>
                <a:sym typeface="Roboto Serif"/>
              </a:rPr>
              <a:t>Global Costmap</a:t>
            </a:r>
            <a:endParaRPr sz="1290" b="1">
              <a:solidFill>
                <a:schemeClr val="lt1"/>
              </a:solidFill>
              <a:latin typeface="Roboto Serif"/>
              <a:ea typeface="Roboto Serif"/>
              <a:cs typeface="Roboto Serif"/>
              <a:sym typeface="Roboto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7"/>
          <p:cNvSpPr txBox="1">
            <a:spLocks noGrp="1"/>
          </p:cNvSpPr>
          <p:nvPr>
            <p:ph type="ctrTitle"/>
          </p:nvPr>
        </p:nvSpPr>
        <p:spPr>
          <a:xfrm>
            <a:off x="678900" y="265625"/>
            <a:ext cx="74814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00" b="1">
                <a:solidFill>
                  <a:schemeClr val="lt2"/>
                </a:solidFill>
                <a:latin typeface="Roboto Serif"/>
                <a:ea typeface="Roboto Serif"/>
                <a:cs typeface="Roboto Serif"/>
                <a:sym typeface="Roboto Serif"/>
              </a:rPr>
              <a:t>Motivation:</a:t>
            </a:r>
            <a:r>
              <a:rPr lang="en" sz="2800">
                <a:solidFill>
                  <a:schemeClr val="lt2"/>
                </a:solidFill>
                <a:latin typeface="Roboto Serif"/>
                <a:ea typeface="Roboto Serif"/>
                <a:cs typeface="Roboto Serif"/>
                <a:sym typeface="Roboto Serif"/>
              </a:rPr>
              <a:t> </a:t>
            </a:r>
            <a:r>
              <a:rPr lang="en" sz="2800">
                <a:solidFill>
                  <a:srgbClr val="FFD700"/>
                </a:solidFill>
                <a:latin typeface="Roboto Serif"/>
                <a:ea typeface="Roboto Serif"/>
                <a:cs typeface="Roboto Serif"/>
                <a:sym typeface="Roboto Serif"/>
              </a:rPr>
              <a:t>The Lunar Polar Highway</a:t>
            </a:r>
            <a:endParaRPr sz="2800">
              <a:solidFill>
                <a:srgbClr val="FFD700"/>
              </a:solidFill>
              <a:latin typeface="Roboto Serif"/>
              <a:ea typeface="Roboto Serif"/>
              <a:cs typeface="Roboto Serif"/>
              <a:sym typeface="Roboto Serif"/>
            </a:endParaRPr>
          </a:p>
        </p:txBody>
      </p:sp>
      <p:grpSp>
        <p:nvGrpSpPr>
          <p:cNvPr id="132" name="Google Shape;132;p27"/>
          <p:cNvGrpSpPr/>
          <p:nvPr/>
        </p:nvGrpSpPr>
        <p:grpSpPr>
          <a:xfrm>
            <a:off x="2912298" y="1259372"/>
            <a:ext cx="3014595" cy="1962799"/>
            <a:chOff x="45752" y="2807475"/>
            <a:chExt cx="1881300" cy="1237500"/>
          </a:xfrm>
        </p:grpSpPr>
        <p:sp>
          <p:nvSpPr>
            <p:cNvPr id="133" name="Google Shape;133;p27"/>
            <p:cNvSpPr/>
            <p:nvPr/>
          </p:nvSpPr>
          <p:spPr>
            <a:xfrm>
              <a:off x="45752" y="2918549"/>
              <a:ext cx="1881300" cy="348000"/>
            </a:xfrm>
            <a:prstGeom prst="roundRect">
              <a:avLst>
                <a:gd name="adj" fmla="val 16667"/>
              </a:avLst>
            </a:prstGeom>
            <a:solidFill>
              <a:srgbClr val="633A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pic>
          <p:nvPicPr>
            <p:cNvPr id="134" name="Google Shape;134;p27"/>
            <p:cNvPicPr preferRelativeResize="0"/>
            <p:nvPr/>
          </p:nvPicPr>
          <p:blipFill>
            <a:blip r:embed="rId3">
              <a:alphaModFix/>
            </a:blip>
            <a:stretch>
              <a:fillRect/>
            </a:stretch>
          </p:blipFill>
          <p:spPr>
            <a:xfrm>
              <a:off x="387892" y="2807475"/>
              <a:ext cx="1208961" cy="1237500"/>
            </a:xfrm>
            <a:prstGeom prst="rect">
              <a:avLst/>
            </a:prstGeom>
            <a:noFill/>
            <a:ln>
              <a:noFill/>
            </a:ln>
          </p:spPr>
        </p:pic>
        <p:sp>
          <p:nvSpPr>
            <p:cNvPr id="135" name="Google Shape;135;p27"/>
            <p:cNvSpPr/>
            <p:nvPr/>
          </p:nvSpPr>
          <p:spPr>
            <a:xfrm>
              <a:off x="83252" y="2981302"/>
              <a:ext cx="1807827" cy="198076"/>
            </a:xfrm>
            <a:prstGeom prst="rect">
              <a:avLst/>
            </a:prstGeom>
          </p:spPr>
          <p:txBody>
            <a:bodyPr>
              <a:prstTxWarp prst="textPlain">
                <a:avLst/>
              </a:prstTxWarp>
            </a:bodyPr>
            <a:lstStyle/>
            <a:p>
              <a:pPr lvl="0" algn="ctr"/>
              <a:r>
                <a:rPr b="1" i="0">
                  <a:ln>
                    <a:noFill/>
                  </a:ln>
                  <a:solidFill>
                    <a:srgbClr val="FFFFFF"/>
                  </a:solidFill>
                  <a:latin typeface="Arial Black"/>
                </a:rPr>
                <a:t>CIRCUMNAV</a:t>
              </a:r>
            </a:p>
          </p:txBody>
        </p:sp>
      </p:grpSp>
      <p:pic>
        <p:nvPicPr>
          <p:cNvPr id="136" name="Google Shape;136;p27"/>
          <p:cNvPicPr preferRelativeResize="0"/>
          <p:nvPr/>
        </p:nvPicPr>
        <p:blipFill rotWithShape="1">
          <a:blip r:embed="rId4">
            <a:alphaModFix/>
          </a:blip>
          <a:srcRect l="19712" t="25585" r="41559" b="24962"/>
          <a:stretch/>
        </p:blipFill>
        <p:spPr>
          <a:xfrm>
            <a:off x="406725" y="1259375"/>
            <a:ext cx="2028875" cy="1962800"/>
          </a:xfrm>
          <a:prstGeom prst="rect">
            <a:avLst/>
          </a:prstGeom>
          <a:noFill/>
          <a:ln>
            <a:noFill/>
          </a:ln>
        </p:spPr>
      </p:pic>
      <p:sp>
        <p:nvSpPr>
          <p:cNvPr id="137" name="Google Shape;137;p27"/>
          <p:cNvSpPr/>
          <p:nvPr/>
        </p:nvSpPr>
        <p:spPr>
          <a:xfrm>
            <a:off x="636980" y="1616086"/>
            <a:ext cx="1463120" cy="1441776"/>
          </a:xfrm>
          <a:custGeom>
            <a:avLst/>
            <a:gdLst/>
            <a:ahLst/>
            <a:cxnLst/>
            <a:rect l="l" t="t" r="r" b="b"/>
            <a:pathLst>
              <a:path w="148956" h="151090" extrusionOk="0">
                <a:moveTo>
                  <a:pt x="14284" y="32938"/>
                </a:moveTo>
                <a:cubicBezTo>
                  <a:pt x="12372" y="35576"/>
                  <a:pt x="4261" y="39400"/>
                  <a:pt x="2019" y="42829"/>
                </a:cubicBezTo>
                <a:cubicBezTo>
                  <a:pt x="-223" y="46258"/>
                  <a:pt x="-487" y="50347"/>
                  <a:pt x="832" y="53512"/>
                </a:cubicBezTo>
                <a:cubicBezTo>
                  <a:pt x="2151" y="56677"/>
                  <a:pt x="8613" y="59315"/>
                  <a:pt x="9932" y="61821"/>
                </a:cubicBezTo>
                <a:cubicBezTo>
                  <a:pt x="11251" y="64327"/>
                  <a:pt x="9668" y="65646"/>
                  <a:pt x="8745" y="68547"/>
                </a:cubicBezTo>
                <a:cubicBezTo>
                  <a:pt x="7822" y="71449"/>
                  <a:pt x="4063" y="75669"/>
                  <a:pt x="4393" y="79230"/>
                </a:cubicBezTo>
                <a:cubicBezTo>
                  <a:pt x="4723" y="82791"/>
                  <a:pt x="8481" y="86087"/>
                  <a:pt x="10723" y="89912"/>
                </a:cubicBezTo>
                <a:cubicBezTo>
                  <a:pt x="12965" y="93737"/>
                  <a:pt x="13757" y="98419"/>
                  <a:pt x="17845" y="102178"/>
                </a:cubicBezTo>
                <a:cubicBezTo>
                  <a:pt x="21934" y="105937"/>
                  <a:pt x="32880" y="108311"/>
                  <a:pt x="35254" y="112465"/>
                </a:cubicBezTo>
                <a:cubicBezTo>
                  <a:pt x="37628" y="116619"/>
                  <a:pt x="31430" y="123609"/>
                  <a:pt x="32089" y="127104"/>
                </a:cubicBezTo>
                <a:cubicBezTo>
                  <a:pt x="32748" y="130599"/>
                  <a:pt x="36111" y="132775"/>
                  <a:pt x="39210" y="133434"/>
                </a:cubicBezTo>
                <a:cubicBezTo>
                  <a:pt x="42309" y="134093"/>
                  <a:pt x="46200" y="130730"/>
                  <a:pt x="50684" y="131060"/>
                </a:cubicBezTo>
                <a:cubicBezTo>
                  <a:pt x="55168" y="131390"/>
                  <a:pt x="61367" y="132115"/>
                  <a:pt x="66115" y="135412"/>
                </a:cubicBezTo>
                <a:cubicBezTo>
                  <a:pt x="70863" y="138709"/>
                  <a:pt x="74621" y="149392"/>
                  <a:pt x="79171" y="150843"/>
                </a:cubicBezTo>
                <a:cubicBezTo>
                  <a:pt x="83721" y="152294"/>
                  <a:pt x="89393" y="146359"/>
                  <a:pt x="93415" y="144117"/>
                </a:cubicBezTo>
                <a:cubicBezTo>
                  <a:pt x="97438" y="141875"/>
                  <a:pt x="98558" y="139172"/>
                  <a:pt x="103306" y="137391"/>
                </a:cubicBezTo>
                <a:cubicBezTo>
                  <a:pt x="108054" y="135611"/>
                  <a:pt x="117484" y="136204"/>
                  <a:pt x="121902" y="133434"/>
                </a:cubicBezTo>
                <a:cubicBezTo>
                  <a:pt x="126320" y="130664"/>
                  <a:pt x="127507" y="124202"/>
                  <a:pt x="129815" y="120773"/>
                </a:cubicBezTo>
                <a:cubicBezTo>
                  <a:pt x="132123" y="117344"/>
                  <a:pt x="135025" y="116553"/>
                  <a:pt x="135750" y="112860"/>
                </a:cubicBezTo>
                <a:cubicBezTo>
                  <a:pt x="136475" y="109167"/>
                  <a:pt x="133112" y="103958"/>
                  <a:pt x="134167" y="98617"/>
                </a:cubicBezTo>
                <a:cubicBezTo>
                  <a:pt x="135222" y="93276"/>
                  <a:pt x="139640" y="85626"/>
                  <a:pt x="142080" y="80812"/>
                </a:cubicBezTo>
                <a:cubicBezTo>
                  <a:pt x="144520" y="75998"/>
                  <a:pt x="148214" y="74020"/>
                  <a:pt x="148807" y="69734"/>
                </a:cubicBezTo>
                <a:cubicBezTo>
                  <a:pt x="149401" y="65448"/>
                  <a:pt x="146894" y="60107"/>
                  <a:pt x="145641" y="55095"/>
                </a:cubicBezTo>
                <a:cubicBezTo>
                  <a:pt x="144388" y="50083"/>
                  <a:pt x="143663" y="43950"/>
                  <a:pt x="141289" y="39664"/>
                </a:cubicBezTo>
                <a:cubicBezTo>
                  <a:pt x="138915" y="35378"/>
                  <a:pt x="134827" y="32872"/>
                  <a:pt x="131398" y="29377"/>
                </a:cubicBezTo>
                <a:cubicBezTo>
                  <a:pt x="127969" y="25882"/>
                  <a:pt x="123880" y="20673"/>
                  <a:pt x="120715" y="18695"/>
                </a:cubicBezTo>
                <a:cubicBezTo>
                  <a:pt x="117550" y="16717"/>
                  <a:pt x="114516" y="18695"/>
                  <a:pt x="112406" y="17508"/>
                </a:cubicBezTo>
                <a:cubicBezTo>
                  <a:pt x="110296" y="16321"/>
                  <a:pt x="110230" y="13485"/>
                  <a:pt x="108054" y="11573"/>
                </a:cubicBezTo>
                <a:cubicBezTo>
                  <a:pt x="105878" y="9661"/>
                  <a:pt x="102120" y="7353"/>
                  <a:pt x="99350" y="6034"/>
                </a:cubicBezTo>
                <a:cubicBezTo>
                  <a:pt x="96581" y="4715"/>
                  <a:pt x="95526" y="4649"/>
                  <a:pt x="91437" y="3660"/>
                </a:cubicBezTo>
                <a:cubicBezTo>
                  <a:pt x="87349" y="2671"/>
                  <a:pt x="80029" y="297"/>
                  <a:pt x="74819" y="99"/>
                </a:cubicBezTo>
                <a:cubicBezTo>
                  <a:pt x="69610" y="-99"/>
                  <a:pt x="64928" y="1484"/>
                  <a:pt x="60180" y="2473"/>
                </a:cubicBezTo>
                <a:cubicBezTo>
                  <a:pt x="55432" y="3462"/>
                  <a:pt x="49629" y="5704"/>
                  <a:pt x="46332" y="6034"/>
                </a:cubicBezTo>
                <a:cubicBezTo>
                  <a:pt x="43035" y="6364"/>
                  <a:pt x="43167" y="5374"/>
                  <a:pt x="40397" y="4451"/>
                </a:cubicBezTo>
                <a:cubicBezTo>
                  <a:pt x="37628" y="3528"/>
                  <a:pt x="32946" y="297"/>
                  <a:pt x="29715" y="495"/>
                </a:cubicBezTo>
                <a:cubicBezTo>
                  <a:pt x="26484" y="693"/>
                  <a:pt x="22791" y="3396"/>
                  <a:pt x="21010" y="5638"/>
                </a:cubicBezTo>
                <a:cubicBezTo>
                  <a:pt x="19230" y="7880"/>
                  <a:pt x="19296" y="11903"/>
                  <a:pt x="19032" y="13947"/>
                </a:cubicBezTo>
                <a:cubicBezTo>
                  <a:pt x="18768" y="15991"/>
                  <a:pt x="20022" y="16452"/>
                  <a:pt x="19428" y="17903"/>
                </a:cubicBezTo>
                <a:cubicBezTo>
                  <a:pt x="18835" y="19354"/>
                  <a:pt x="16460" y="21134"/>
                  <a:pt x="15471" y="22651"/>
                </a:cubicBezTo>
                <a:cubicBezTo>
                  <a:pt x="14482" y="24168"/>
                  <a:pt x="13691" y="25289"/>
                  <a:pt x="13493" y="27003"/>
                </a:cubicBezTo>
                <a:cubicBezTo>
                  <a:pt x="13295" y="28718"/>
                  <a:pt x="16196" y="30300"/>
                  <a:pt x="14284" y="32938"/>
                </a:cubicBezTo>
                <a:close/>
              </a:path>
            </a:pathLst>
          </a:custGeom>
          <a:noFill/>
          <a:ln w="38100" cap="flat" cmpd="sng">
            <a:solidFill>
              <a:srgbClr val="FFFF00"/>
            </a:solidFill>
            <a:prstDash val="solid"/>
            <a:round/>
            <a:headEnd type="none" w="med" len="med"/>
            <a:tailEnd type="none" w="med" len="med"/>
          </a:ln>
        </p:spPr>
        <p:txBody>
          <a:bodyPr/>
          <a:lstStyle/>
          <a:p>
            <a:endParaRPr lang="en-US"/>
          </a:p>
        </p:txBody>
      </p:sp>
      <p:sp>
        <p:nvSpPr>
          <p:cNvPr id="138" name="Google Shape;138;p27"/>
          <p:cNvSpPr txBox="1"/>
          <p:nvPr/>
        </p:nvSpPr>
        <p:spPr>
          <a:xfrm>
            <a:off x="1113000" y="3265325"/>
            <a:ext cx="6918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Raleway"/>
                <a:ea typeface="Raleway"/>
                <a:cs typeface="Raleway"/>
                <a:sym typeface="Raleway"/>
              </a:rPr>
              <a:t>Is it possible for a solar-powered rover to repeatedly </a:t>
            </a:r>
            <a:r>
              <a:rPr lang="en" sz="2000" b="1">
                <a:solidFill>
                  <a:schemeClr val="lt1"/>
                </a:solidFill>
                <a:highlight>
                  <a:srgbClr val="FF0000"/>
                </a:highlight>
                <a:latin typeface="Raleway"/>
                <a:ea typeface="Raleway"/>
                <a:cs typeface="Raleway"/>
                <a:sym typeface="Raleway"/>
              </a:rPr>
              <a:t>drive around the Moon</a:t>
            </a:r>
            <a:r>
              <a:rPr lang="en" sz="2000" b="1">
                <a:solidFill>
                  <a:schemeClr val="lt1"/>
                </a:solidFill>
                <a:latin typeface="Raleway"/>
                <a:ea typeface="Raleway"/>
                <a:cs typeface="Raleway"/>
                <a:sym typeface="Raleway"/>
              </a:rPr>
              <a:t> and never encounter a sunset?</a:t>
            </a:r>
            <a:endParaRPr sz="2000" b="1">
              <a:solidFill>
                <a:schemeClr val="lt1"/>
              </a:solidFill>
              <a:latin typeface="Raleway"/>
              <a:ea typeface="Raleway"/>
              <a:cs typeface="Raleway"/>
              <a:sym typeface="Raleway"/>
            </a:endParaRPr>
          </a:p>
        </p:txBody>
      </p:sp>
      <p:pic>
        <p:nvPicPr>
          <p:cNvPr id="139" name="Google Shape;139;p27"/>
          <p:cNvPicPr preferRelativeResize="0"/>
          <p:nvPr/>
        </p:nvPicPr>
        <p:blipFill rotWithShape="1">
          <a:blip r:embed="rId5">
            <a:alphaModFix/>
          </a:blip>
          <a:srcRect l="13513" r="5033"/>
          <a:stretch/>
        </p:blipFill>
        <p:spPr>
          <a:xfrm>
            <a:off x="6337437" y="1259375"/>
            <a:ext cx="2596788" cy="1798500"/>
          </a:xfrm>
          <a:prstGeom prst="rect">
            <a:avLst/>
          </a:prstGeom>
          <a:noFill/>
          <a:ln>
            <a:noFill/>
          </a:ln>
        </p:spPr>
      </p:pic>
      <p:sp>
        <p:nvSpPr>
          <p:cNvPr id="140" name="Google Shape;14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30</a:t>
            </a:fld>
            <a:endParaRPr>
              <a:solidFill>
                <a:schemeClr val="lt1"/>
              </a:solidFill>
            </a:endParaRPr>
          </a:p>
        </p:txBody>
      </p:sp>
      <p:sp>
        <p:nvSpPr>
          <p:cNvPr id="448" name="Google Shape;448;p5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Stack</a:t>
            </a:r>
            <a:endParaRPr b="1">
              <a:solidFill>
                <a:schemeClr val="lt1"/>
              </a:solidFill>
              <a:latin typeface="Roboto Serif"/>
              <a:ea typeface="Roboto Serif"/>
              <a:cs typeface="Roboto Serif"/>
              <a:sym typeface="Roboto Serif"/>
            </a:endParaRPr>
          </a:p>
        </p:txBody>
      </p:sp>
      <p:sp>
        <p:nvSpPr>
          <p:cNvPr id="449" name="Google Shape;449;p54"/>
          <p:cNvSpPr txBox="1"/>
          <p:nvPr/>
        </p:nvSpPr>
        <p:spPr>
          <a:xfrm>
            <a:off x="3337100" y="874525"/>
            <a:ext cx="58068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Modeling:</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Generated dense point cloud maps by taking multiple FARO scans and updated the map origin for consistent localization and navigation frames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Custom Global Path Planner that takes into account various costs and heuristics for optimal planning</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Custom Global and Local Controllers to allow more control over robot movement</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Used RViz extensively to visualize and debug transformations and paths</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Analysis:</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Evaluated planned paths for smoothness, obstacle avoidance, and feasibility</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Analyzed factors affecting navigation: localization noise, data delay, computation load, and parameter tuning</a:t>
            </a:r>
            <a:endParaRPr sz="12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Testing: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Fall T02: Global Path Planner Accuracy Test</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Fall T03: Filtering and Selection of Gradable Craters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Fall T04: Navigation planner maximum deviation test</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Fall T06: Repeatability Test of Local Navigation Controller</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Fall T11: Fall Validation Demo Preparation Test</a:t>
            </a:r>
            <a:endParaRPr sz="1200">
              <a:solidFill>
                <a:schemeClr val="lt1"/>
              </a:solidFill>
              <a:latin typeface="Roboto Serif"/>
              <a:ea typeface="Roboto Serif"/>
              <a:cs typeface="Roboto Serif"/>
              <a:sym typeface="Roboto Serif"/>
            </a:endParaRPr>
          </a:p>
        </p:txBody>
      </p:sp>
      <p:pic>
        <p:nvPicPr>
          <p:cNvPr id="450" name="Google Shape;450;p54"/>
          <p:cNvPicPr preferRelativeResize="0"/>
          <p:nvPr/>
        </p:nvPicPr>
        <p:blipFill>
          <a:blip r:embed="rId3">
            <a:alphaModFix/>
          </a:blip>
          <a:stretch>
            <a:fillRect/>
          </a:stretch>
        </p:blipFill>
        <p:spPr>
          <a:xfrm>
            <a:off x="1028200" y="983000"/>
            <a:ext cx="1654783" cy="1717412"/>
          </a:xfrm>
          <a:prstGeom prst="rect">
            <a:avLst/>
          </a:prstGeom>
          <a:noFill/>
          <a:ln>
            <a:noFill/>
          </a:ln>
        </p:spPr>
      </p:pic>
      <p:sp>
        <p:nvSpPr>
          <p:cNvPr id="451" name="Google Shape;451;p54"/>
          <p:cNvSpPr txBox="1">
            <a:spLocks noGrp="1"/>
          </p:cNvSpPr>
          <p:nvPr>
            <p:ph type="body" idx="1"/>
          </p:nvPr>
        </p:nvSpPr>
        <p:spPr>
          <a:xfrm>
            <a:off x="656750" y="2664925"/>
            <a:ext cx="24957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Identified Gradable Craters</a:t>
            </a:r>
            <a:endParaRPr sz="1190" b="1">
              <a:solidFill>
                <a:schemeClr val="lt1"/>
              </a:solidFill>
              <a:latin typeface="Roboto Serif"/>
              <a:ea typeface="Roboto Serif"/>
              <a:cs typeface="Roboto Serif"/>
              <a:sym typeface="Roboto Serif"/>
            </a:endParaRPr>
          </a:p>
        </p:txBody>
      </p:sp>
      <p:pic>
        <p:nvPicPr>
          <p:cNvPr id="452" name="Google Shape;452;p54"/>
          <p:cNvPicPr preferRelativeResize="0"/>
          <p:nvPr/>
        </p:nvPicPr>
        <p:blipFill>
          <a:blip r:embed="rId4">
            <a:alphaModFix/>
          </a:blip>
          <a:stretch>
            <a:fillRect/>
          </a:stretch>
        </p:blipFill>
        <p:spPr>
          <a:xfrm>
            <a:off x="791274" y="3196230"/>
            <a:ext cx="2226651" cy="1583075"/>
          </a:xfrm>
          <a:prstGeom prst="rect">
            <a:avLst/>
          </a:prstGeom>
          <a:noFill/>
          <a:ln>
            <a:noFill/>
          </a:ln>
        </p:spPr>
      </p:pic>
      <p:sp>
        <p:nvSpPr>
          <p:cNvPr id="453" name="Google Shape;453;p54"/>
          <p:cNvSpPr txBox="1">
            <a:spLocks noGrp="1"/>
          </p:cNvSpPr>
          <p:nvPr>
            <p:ph type="body" idx="1"/>
          </p:nvPr>
        </p:nvSpPr>
        <p:spPr>
          <a:xfrm>
            <a:off x="656750" y="4779300"/>
            <a:ext cx="24957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Gradable Craters Location</a:t>
            </a:r>
            <a:endParaRPr sz="1190" b="1">
              <a:solidFill>
                <a:schemeClr val="lt1"/>
              </a:solidFill>
              <a:latin typeface="Roboto Serif"/>
              <a:ea typeface="Roboto Serif"/>
              <a:cs typeface="Roboto Serif"/>
              <a:sym typeface="Roboto Serif"/>
            </a:endParaRPr>
          </a:p>
        </p:txBody>
      </p:sp>
      <p:cxnSp>
        <p:nvCxnSpPr>
          <p:cNvPr id="454" name="Google Shape;454;p54"/>
          <p:cNvCxnSpPr/>
          <p:nvPr/>
        </p:nvCxnSpPr>
        <p:spPr>
          <a:xfrm>
            <a:off x="1176950" y="871400"/>
            <a:ext cx="460500" cy="702900"/>
          </a:xfrm>
          <a:prstGeom prst="straightConnector1">
            <a:avLst/>
          </a:prstGeom>
          <a:noFill/>
          <a:ln w="19050" cap="flat" cmpd="sng">
            <a:solidFill>
              <a:srgbClr val="FF0000"/>
            </a:solidFill>
            <a:prstDash val="solid"/>
            <a:round/>
            <a:headEnd type="none" w="med" len="med"/>
            <a:tailEnd type="triangle" w="med" len="med"/>
          </a:ln>
        </p:spPr>
      </p:cxnSp>
      <p:cxnSp>
        <p:nvCxnSpPr>
          <p:cNvPr id="455" name="Google Shape;455;p54"/>
          <p:cNvCxnSpPr/>
          <p:nvPr/>
        </p:nvCxnSpPr>
        <p:spPr>
          <a:xfrm>
            <a:off x="1175075" y="863850"/>
            <a:ext cx="819600" cy="608700"/>
          </a:xfrm>
          <a:prstGeom prst="straightConnector1">
            <a:avLst/>
          </a:prstGeom>
          <a:noFill/>
          <a:ln w="19050" cap="flat" cmpd="sng">
            <a:solidFill>
              <a:srgbClr val="FF0000"/>
            </a:solidFill>
            <a:prstDash val="solid"/>
            <a:round/>
            <a:headEnd type="none" w="med" len="med"/>
            <a:tailEnd type="triangle" w="med" len="med"/>
          </a:ln>
        </p:spPr>
      </p:cxnSp>
      <p:cxnSp>
        <p:nvCxnSpPr>
          <p:cNvPr id="456" name="Google Shape;456;p54"/>
          <p:cNvCxnSpPr/>
          <p:nvPr/>
        </p:nvCxnSpPr>
        <p:spPr>
          <a:xfrm>
            <a:off x="1171300" y="854425"/>
            <a:ext cx="453900" cy="1256700"/>
          </a:xfrm>
          <a:prstGeom prst="straightConnector1">
            <a:avLst/>
          </a:prstGeom>
          <a:noFill/>
          <a:ln w="19050" cap="flat" cmpd="sng">
            <a:solidFill>
              <a:srgbClr val="FF0000"/>
            </a:solidFill>
            <a:prstDash val="solid"/>
            <a:round/>
            <a:headEnd type="none" w="med" len="med"/>
            <a:tailEnd type="triangle" w="med" len="med"/>
          </a:ln>
        </p:spPr>
      </p:cxnSp>
      <p:cxnSp>
        <p:nvCxnSpPr>
          <p:cNvPr id="457" name="Google Shape;457;p54"/>
          <p:cNvCxnSpPr/>
          <p:nvPr/>
        </p:nvCxnSpPr>
        <p:spPr>
          <a:xfrm>
            <a:off x="1168000" y="856050"/>
            <a:ext cx="993900" cy="1211700"/>
          </a:xfrm>
          <a:prstGeom prst="straightConnector1">
            <a:avLst/>
          </a:prstGeom>
          <a:noFill/>
          <a:ln w="19050" cap="flat" cmpd="sng">
            <a:solidFill>
              <a:srgbClr val="FF0000"/>
            </a:solidFill>
            <a:prstDash val="solid"/>
            <a:round/>
            <a:headEnd type="none" w="med" len="med"/>
            <a:tailEnd type="triangle" w="med" len="med"/>
          </a:ln>
        </p:spPr>
      </p:cxnSp>
      <p:sp>
        <p:nvSpPr>
          <p:cNvPr id="458" name="Google Shape;458;p54"/>
          <p:cNvSpPr txBox="1"/>
          <p:nvPr/>
        </p:nvSpPr>
        <p:spPr>
          <a:xfrm>
            <a:off x="327050" y="547825"/>
            <a:ext cx="1214700" cy="3066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0000"/>
                </a:solidFill>
              </a:rPr>
              <a:t>Gradable Craters</a:t>
            </a:r>
            <a:endParaRPr sz="100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31</a:t>
            </a:fld>
            <a:endParaRPr>
              <a:solidFill>
                <a:schemeClr val="lt1"/>
              </a:solidFill>
            </a:endParaRPr>
          </a:p>
        </p:txBody>
      </p:sp>
      <p:sp>
        <p:nvSpPr>
          <p:cNvPr id="464" name="Google Shape;464;p55"/>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Stack</a:t>
            </a:r>
            <a:endParaRPr b="1">
              <a:solidFill>
                <a:schemeClr val="lt1"/>
              </a:solidFill>
              <a:latin typeface="Roboto Serif"/>
              <a:ea typeface="Roboto Serif"/>
              <a:cs typeface="Roboto Serif"/>
              <a:sym typeface="Roboto Serif"/>
            </a:endParaRPr>
          </a:p>
        </p:txBody>
      </p:sp>
      <p:pic>
        <p:nvPicPr>
          <p:cNvPr id="465" name="Google Shape;465;p55" title="Global Path Planner Prelim Test.mp4">
            <a:hlinkClick r:id="rId3"/>
          </p:cNvPr>
          <p:cNvPicPr preferRelativeResize="0"/>
          <p:nvPr/>
        </p:nvPicPr>
        <p:blipFill>
          <a:blip r:embed="rId4">
            <a:alphaModFix/>
          </a:blip>
          <a:stretch>
            <a:fillRect/>
          </a:stretch>
        </p:blipFill>
        <p:spPr>
          <a:xfrm>
            <a:off x="1810362" y="936875"/>
            <a:ext cx="5608825" cy="4206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69"/>
        <p:cNvGrpSpPr/>
        <p:nvPr/>
      </p:nvGrpSpPr>
      <p:grpSpPr>
        <a:xfrm>
          <a:off x="0" y="0"/>
          <a:ext cx="0" cy="0"/>
          <a:chOff x="0" y="0"/>
          <a:chExt cx="0" cy="0"/>
        </a:xfrm>
      </p:grpSpPr>
      <p:sp>
        <p:nvSpPr>
          <p:cNvPr id="470" name="Google Shape;47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32</a:t>
            </a:fld>
            <a:endParaRPr>
              <a:solidFill>
                <a:schemeClr val="lt1"/>
              </a:solidFill>
            </a:endParaRPr>
          </a:p>
        </p:txBody>
      </p:sp>
      <p:sp>
        <p:nvSpPr>
          <p:cNvPr id="471" name="Google Shape;471;p5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Stack</a:t>
            </a:r>
            <a:endParaRPr b="1">
              <a:solidFill>
                <a:schemeClr val="lt1"/>
              </a:solidFill>
              <a:latin typeface="Roboto Serif"/>
              <a:ea typeface="Roboto Serif"/>
              <a:cs typeface="Roboto Serif"/>
              <a:sym typeface="Roboto Serif"/>
            </a:endParaRPr>
          </a:p>
        </p:txBody>
      </p:sp>
      <p:pic>
        <p:nvPicPr>
          <p:cNvPr id="472" name="Google Shape;472;p56" title="obsavoid (online-video-cutter.com).mp4">
            <a:hlinkClick r:id="rId3"/>
          </p:cNvPr>
          <p:cNvPicPr preferRelativeResize="0"/>
          <p:nvPr/>
        </p:nvPicPr>
        <p:blipFill>
          <a:blip r:embed="rId4">
            <a:alphaModFix/>
          </a:blip>
          <a:stretch>
            <a:fillRect/>
          </a:stretch>
        </p:blipFill>
        <p:spPr>
          <a:xfrm>
            <a:off x="2685774" y="964375"/>
            <a:ext cx="3932450" cy="39324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2"/>
                                        </p:tgtEl>
                                        <p:attrNameLst>
                                          <p:attrName>style.visibility</p:attrName>
                                        </p:attrNameLst>
                                      </p:cBhvr>
                                      <p:to>
                                        <p:strVal val="visible"/>
                                      </p:to>
                                    </p:set>
                                    <p:animEffect transition="in" filter="fade">
                                      <p:cBhvr>
                                        <p:cTn id="7" dur="10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33</a:t>
            </a:fld>
            <a:endParaRPr>
              <a:solidFill>
                <a:schemeClr val="lt1"/>
              </a:solidFill>
            </a:endParaRPr>
          </a:p>
        </p:txBody>
      </p:sp>
      <p:sp>
        <p:nvSpPr>
          <p:cNvPr id="478" name="Google Shape;478;p5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Perception Stack</a:t>
            </a:r>
            <a:endParaRPr b="1">
              <a:solidFill>
                <a:schemeClr val="lt1"/>
              </a:solidFill>
              <a:latin typeface="Roboto Serif"/>
              <a:ea typeface="Roboto Serif"/>
              <a:cs typeface="Roboto Serif"/>
              <a:sym typeface="Roboto Serif"/>
            </a:endParaRPr>
          </a:p>
        </p:txBody>
      </p:sp>
      <p:sp>
        <p:nvSpPr>
          <p:cNvPr id="479" name="Google Shape;479;p57"/>
          <p:cNvSpPr txBox="1"/>
          <p:nvPr/>
        </p:nvSpPr>
        <p:spPr>
          <a:xfrm>
            <a:off x="4831075" y="923100"/>
            <a:ext cx="4044000" cy="3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Uses RGB-D sensor to detect craters and extract coordinates for planning and navigation subsystems.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ZED 2i stereo camera</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Camera driver packages/ROS2 Wrappers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Jetson Orin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Output coordinates of the detected crater(s) in the world frame.</a:t>
            </a:r>
            <a:endParaRPr sz="1600">
              <a:solidFill>
                <a:schemeClr val="lt1"/>
              </a:solidFill>
              <a:latin typeface="Roboto Serif"/>
              <a:ea typeface="Roboto Serif"/>
              <a:cs typeface="Roboto Serif"/>
              <a:sym typeface="Roboto Serif"/>
            </a:endParaRPr>
          </a:p>
        </p:txBody>
      </p:sp>
      <p:pic>
        <p:nvPicPr>
          <p:cNvPr id="480" name="Google Shape;480;p57"/>
          <p:cNvPicPr preferRelativeResize="0"/>
          <p:nvPr/>
        </p:nvPicPr>
        <p:blipFill>
          <a:blip r:embed="rId3">
            <a:alphaModFix/>
          </a:blip>
          <a:stretch>
            <a:fillRect/>
          </a:stretch>
        </p:blipFill>
        <p:spPr>
          <a:xfrm>
            <a:off x="769025" y="1415100"/>
            <a:ext cx="3543300" cy="2657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Perception Stack</a:t>
            </a:r>
            <a:endParaRPr b="1">
              <a:solidFill>
                <a:schemeClr val="lt1"/>
              </a:solidFill>
              <a:latin typeface="Roboto Serif"/>
              <a:ea typeface="Roboto Serif"/>
              <a:cs typeface="Roboto Serif"/>
              <a:sym typeface="Roboto Serif"/>
            </a:endParaRPr>
          </a:p>
        </p:txBody>
      </p:sp>
      <p:sp>
        <p:nvSpPr>
          <p:cNvPr id="486" name="Google Shape;48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34</a:t>
            </a:fld>
            <a:endParaRPr>
              <a:solidFill>
                <a:schemeClr val="lt1"/>
              </a:solidFill>
            </a:endParaRPr>
          </a:p>
        </p:txBody>
      </p:sp>
      <p:sp>
        <p:nvSpPr>
          <p:cNvPr id="487" name="Google Shape;487;p58"/>
          <p:cNvSpPr txBox="1"/>
          <p:nvPr/>
        </p:nvSpPr>
        <p:spPr>
          <a:xfrm>
            <a:off x="669650" y="962375"/>
            <a:ext cx="7662000" cy="40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Collect data for training and validating a CNN Object Detection Model</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Load the trained model on edge compute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Obtain RGB raw images from ZED Camera over ROS topics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Detect craters in real-time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Obtain centroid of crater and publish on ROS topic for planning and navigation stacks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Rover mast moves due to rover suspension. May cause jitter in coordinates.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Compute or  inference is not optimized for real-time detection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60% Complete</a:t>
            </a:r>
            <a:endParaRPr sz="1600">
              <a:solidFill>
                <a:schemeClr val="lt1"/>
              </a:solidFill>
              <a:latin typeface="Roboto Serif"/>
              <a:ea typeface="Roboto Serif"/>
              <a:cs typeface="Roboto Serif"/>
              <a:sym typeface="Roboto Serif"/>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Perception Stack</a:t>
            </a:r>
            <a:endParaRPr b="1">
              <a:solidFill>
                <a:schemeClr val="lt1"/>
              </a:solidFill>
              <a:latin typeface="Roboto Serif"/>
              <a:ea typeface="Roboto Serif"/>
              <a:cs typeface="Roboto Serif"/>
              <a:sym typeface="Roboto Serif"/>
            </a:endParaRPr>
          </a:p>
        </p:txBody>
      </p:sp>
      <p:sp>
        <p:nvSpPr>
          <p:cNvPr id="493" name="Google Shape;493;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35</a:t>
            </a:fld>
            <a:endParaRPr>
              <a:solidFill>
                <a:schemeClr val="lt1"/>
              </a:solidFill>
            </a:endParaRPr>
          </a:p>
        </p:txBody>
      </p:sp>
      <p:sp>
        <p:nvSpPr>
          <p:cNvPr id="494" name="Google Shape;494;p59"/>
          <p:cNvSpPr txBox="1"/>
          <p:nvPr/>
        </p:nvSpPr>
        <p:spPr>
          <a:xfrm>
            <a:off x="4338225" y="912200"/>
            <a:ext cx="4683000" cy="39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Collected dataset and annotated using Roboflow Annotation Tool</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Trained YOLO v8 and validated on test videos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Transferred to Orin for online real-time perception and inference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Used bounding box analysis to determine crater centre coordinates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Inference is laggy and requires optimization and smoothening for persistent detection </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Fall T05: Perception Stack Crater Geometry Extraction Test</a:t>
            </a:r>
            <a:endParaRPr sz="1500">
              <a:solidFill>
                <a:schemeClr val="lt1"/>
              </a:solidFill>
              <a:latin typeface="Roboto Serif"/>
              <a:ea typeface="Roboto Serif"/>
              <a:cs typeface="Roboto Serif"/>
              <a:sym typeface="Roboto Serif"/>
            </a:endParaRPr>
          </a:p>
        </p:txBody>
      </p:sp>
      <p:pic>
        <p:nvPicPr>
          <p:cNvPr id="495" name="Google Shape;495;p59" title="YOLO First Test.mp4">
            <a:hlinkClick r:id="rId3"/>
          </p:cNvPr>
          <p:cNvPicPr preferRelativeResize="0"/>
          <p:nvPr/>
        </p:nvPicPr>
        <p:blipFill>
          <a:blip r:embed="rId4">
            <a:alphaModFix/>
          </a:blip>
          <a:stretch>
            <a:fillRect/>
          </a:stretch>
        </p:blipFill>
        <p:spPr>
          <a:xfrm>
            <a:off x="333175" y="1080950"/>
            <a:ext cx="3772926" cy="3772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36</a:t>
            </a:fld>
            <a:endParaRPr>
              <a:solidFill>
                <a:schemeClr val="lt1"/>
              </a:solidFill>
            </a:endParaRPr>
          </a:p>
        </p:txBody>
      </p:sp>
      <p:sp>
        <p:nvSpPr>
          <p:cNvPr id="501" name="Google Shape;501;p6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Validation Stack</a:t>
            </a:r>
            <a:endParaRPr b="1">
              <a:solidFill>
                <a:schemeClr val="lt1"/>
              </a:solidFill>
              <a:latin typeface="Roboto Serif"/>
              <a:ea typeface="Roboto Serif"/>
              <a:cs typeface="Roboto Serif"/>
              <a:sym typeface="Roboto Serif"/>
            </a:endParaRPr>
          </a:p>
        </p:txBody>
      </p:sp>
      <p:sp>
        <p:nvSpPr>
          <p:cNvPr id="502" name="Google Shape;502;p60"/>
          <p:cNvSpPr txBox="1"/>
          <p:nvPr/>
        </p:nvSpPr>
        <p:spPr>
          <a:xfrm>
            <a:off x="4831075" y="923100"/>
            <a:ext cx="4044000" cy="3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Validates if groomed crater satisfies maximum traversability requirement (M.P.6)</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ZED 2i stereo camera</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Camera driver packages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Jetson Orin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Outputs boolean of grading success or failure plus additional gradient information in FOV region</a:t>
            </a:r>
            <a:endParaRPr sz="1600">
              <a:solidFill>
                <a:schemeClr val="lt1"/>
              </a:solidFill>
              <a:latin typeface="Roboto Serif"/>
              <a:ea typeface="Roboto Serif"/>
              <a:cs typeface="Roboto Serif"/>
              <a:sym typeface="Roboto Serif"/>
            </a:endParaRPr>
          </a:p>
        </p:txBody>
      </p:sp>
      <p:pic>
        <p:nvPicPr>
          <p:cNvPr id="503" name="Google Shape;503;p60"/>
          <p:cNvPicPr preferRelativeResize="0"/>
          <p:nvPr/>
        </p:nvPicPr>
        <p:blipFill rotWithShape="1">
          <a:blip r:embed="rId3">
            <a:alphaModFix/>
          </a:blip>
          <a:srcRect l="23153" t="22803" r="16107" b="15399"/>
          <a:stretch/>
        </p:blipFill>
        <p:spPr>
          <a:xfrm>
            <a:off x="697375" y="997363"/>
            <a:ext cx="3163051" cy="1810199"/>
          </a:xfrm>
          <a:prstGeom prst="rect">
            <a:avLst/>
          </a:prstGeom>
          <a:noFill/>
          <a:ln>
            <a:noFill/>
          </a:ln>
        </p:spPr>
      </p:pic>
      <p:pic>
        <p:nvPicPr>
          <p:cNvPr id="504" name="Google Shape;504;p60" title="zed_crater.png"/>
          <p:cNvPicPr preferRelativeResize="0"/>
          <p:nvPr/>
        </p:nvPicPr>
        <p:blipFill>
          <a:blip r:embed="rId4">
            <a:alphaModFix/>
          </a:blip>
          <a:stretch>
            <a:fillRect/>
          </a:stretch>
        </p:blipFill>
        <p:spPr>
          <a:xfrm>
            <a:off x="697375" y="2935983"/>
            <a:ext cx="3163051" cy="18937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Validation Stack</a:t>
            </a:r>
            <a:endParaRPr b="1">
              <a:solidFill>
                <a:schemeClr val="lt1"/>
              </a:solidFill>
              <a:latin typeface="Roboto Serif"/>
              <a:ea typeface="Roboto Serif"/>
              <a:cs typeface="Roboto Serif"/>
              <a:sym typeface="Roboto Serif"/>
            </a:endParaRPr>
          </a:p>
        </p:txBody>
      </p:sp>
      <p:sp>
        <p:nvSpPr>
          <p:cNvPr id="510" name="Google Shape;510;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37</a:t>
            </a:fld>
            <a:endParaRPr>
              <a:solidFill>
                <a:schemeClr val="lt1"/>
              </a:solidFill>
            </a:endParaRPr>
          </a:p>
        </p:txBody>
      </p:sp>
      <p:sp>
        <p:nvSpPr>
          <p:cNvPr id="511" name="Google Shape;511;p61"/>
          <p:cNvSpPr txBox="1"/>
          <p:nvPr/>
        </p:nvSpPr>
        <p:spPr>
          <a:xfrm>
            <a:off x="127400" y="932575"/>
            <a:ext cx="5261700" cy="41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Implementation:</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Obtains most recent point cloud feed from the ZED camera</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Voxel downsampling, and builds a KdTree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Surface normal estimation and calculate per-point slope from the vertical z-axis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Nearest neighbor smoothing and masking to filter out phantom points and walls/edges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Compute aggregate slope statistics over several frames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Challenges: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Rover mast moves due to rover suspension</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Phantom points in point cloud data sometimes causes erroneous gradient estimates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Status:</a:t>
            </a:r>
            <a:r>
              <a:rPr lang="en" sz="1500">
                <a:solidFill>
                  <a:schemeClr val="lt1"/>
                </a:solidFill>
                <a:latin typeface="Roboto Serif"/>
                <a:ea typeface="Roboto Serif"/>
                <a:cs typeface="Roboto Serif"/>
                <a:sym typeface="Roboto Serif"/>
              </a:rPr>
              <a:t> 100% Complete</a:t>
            </a:r>
            <a:endParaRPr sz="1500">
              <a:solidFill>
                <a:schemeClr val="lt1"/>
              </a:solidFill>
              <a:latin typeface="Roboto Serif"/>
              <a:ea typeface="Roboto Serif"/>
              <a:cs typeface="Roboto Serif"/>
              <a:sym typeface="Roboto Serif"/>
            </a:endParaRPr>
          </a:p>
        </p:txBody>
      </p:sp>
      <p:pic>
        <p:nvPicPr>
          <p:cNvPr id="512" name="Google Shape;512;p61" title="vali_crater_1.png"/>
          <p:cNvPicPr preferRelativeResize="0"/>
          <p:nvPr/>
        </p:nvPicPr>
        <p:blipFill>
          <a:blip r:embed="rId3">
            <a:alphaModFix/>
          </a:blip>
          <a:stretch>
            <a:fillRect/>
          </a:stretch>
        </p:blipFill>
        <p:spPr>
          <a:xfrm>
            <a:off x="5571050" y="1062237"/>
            <a:ext cx="3450101" cy="1940682"/>
          </a:xfrm>
          <a:prstGeom prst="rect">
            <a:avLst/>
          </a:prstGeom>
          <a:noFill/>
          <a:ln>
            <a:noFill/>
          </a:ln>
        </p:spPr>
      </p:pic>
      <p:pic>
        <p:nvPicPr>
          <p:cNvPr id="513" name="Google Shape;513;p61" title="vali_crater_2.png"/>
          <p:cNvPicPr preferRelativeResize="0"/>
          <p:nvPr/>
        </p:nvPicPr>
        <p:blipFill rotWithShape="1">
          <a:blip r:embed="rId4">
            <a:alphaModFix/>
          </a:blip>
          <a:srcRect b="44842"/>
          <a:stretch/>
        </p:blipFill>
        <p:spPr>
          <a:xfrm>
            <a:off x="5571050" y="3225512"/>
            <a:ext cx="3450099" cy="1215124"/>
          </a:xfrm>
          <a:prstGeom prst="rect">
            <a:avLst/>
          </a:prstGeom>
          <a:noFill/>
          <a:ln>
            <a:noFill/>
          </a:ln>
        </p:spPr>
      </p:pic>
      <p:sp>
        <p:nvSpPr>
          <p:cNvPr id="514" name="Google Shape;514;p61"/>
          <p:cNvSpPr txBox="1"/>
          <p:nvPr/>
        </p:nvSpPr>
        <p:spPr>
          <a:xfrm>
            <a:off x="5856700" y="4440625"/>
            <a:ext cx="28788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500">
                <a:solidFill>
                  <a:schemeClr val="lt1"/>
                </a:solidFill>
                <a:latin typeface="Roboto Serif"/>
                <a:ea typeface="Roboto Serif"/>
                <a:cs typeface="Roboto Serif"/>
                <a:sym typeface="Roboto Serif"/>
              </a:rPr>
              <a:t>Validation before grooming</a:t>
            </a:r>
            <a:endParaRPr sz="1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Validation Stack</a:t>
            </a:r>
            <a:endParaRPr b="1">
              <a:solidFill>
                <a:schemeClr val="lt1"/>
              </a:solidFill>
              <a:latin typeface="Roboto Serif"/>
              <a:ea typeface="Roboto Serif"/>
              <a:cs typeface="Roboto Serif"/>
              <a:sym typeface="Roboto Serif"/>
            </a:endParaRPr>
          </a:p>
        </p:txBody>
      </p:sp>
      <p:sp>
        <p:nvSpPr>
          <p:cNvPr id="520" name="Google Shape;520;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38</a:t>
            </a:fld>
            <a:endParaRPr>
              <a:solidFill>
                <a:schemeClr val="lt1"/>
              </a:solidFill>
            </a:endParaRPr>
          </a:p>
        </p:txBody>
      </p:sp>
      <p:sp>
        <p:nvSpPr>
          <p:cNvPr id="521" name="Google Shape;521;p62"/>
          <p:cNvSpPr txBox="1"/>
          <p:nvPr/>
        </p:nvSpPr>
        <p:spPr>
          <a:xfrm>
            <a:off x="4572000" y="1028275"/>
            <a:ext cx="4218300" cy="39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Calibrated camera {X, Y, Z, R, P, Y} so that flat ground has zero elevation and no rotation</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Analyzed accuracy and robustness of output on different terrains (crater, flat ground, smoothed sand, facing wall, facing rock)</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Fall T07: Trail Grooming Slope Validation</a:t>
            </a:r>
            <a:endParaRPr sz="1500">
              <a:solidFill>
                <a:schemeClr val="lt1"/>
              </a:solidFill>
              <a:latin typeface="Roboto Serif"/>
              <a:ea typeface="Roboto Serif"/>
              <a:cs typeface="Roboto Serif"/>
              <a:sym typeface="Roboto Serif"/>
            </a:endParaRPr>
          </a:p>
        </p:txBody>
      </p:sp>
      <p:pic>
        <p:nvPicPr>
          <p:cNvPr id="522" name="Google Shape;522;p62" title="vali_flat_1.png"/>
          <p:cNvPicPr preferRelativeResize="0"/>
          <p:nvPr/>
        </p:nvPicPr>
        <p:blipFill>
          <a:blip r:embed="rId3">
            <a:alphaModFix/>
          </a:blip>
          <a:stretch>
            <a:fillRect/>
          </a:stretch>
        </p:blipFill>
        <p:spPr>
          <a:xfrm>
            <a:off x="354475" y="1028275"/>
            <a:ext cx="3450101" cy="1940676"/>
          </a:xfrm>
          <a:prstGeom prst="rect">
            <a:avLst/>
          </a:prstGeom>
          <a:noFill/>
          <a:ln>
            <a:noFill/>
          </a:ln>
        </p:spPr>
      </p:pic>
      <p:pic>
        <p:nvPicPr>
          <p:cNvPr id="523" name="Google Shape;523;p62" title="vali_flat_2.png"/>
          <p:cNvPicPr preferRelativeResize="0"/>
          <p:nvPr/>
        </p:nvPicPr>
        <p:blipFill rotWithShape="1">
          <a:blip r:embed="rId4">
            <a:alphaModFix/>
          </a:blip>
          <a:srcRect b="45169"/>
          <a:stretch/>
        </p:blipFill>
        <p:spPr>
          <a:xfrm>
            <a:off x="354475" y="3380185"/>
            <a:ext cx="3450100" cy="1208475"/>
          </a:xfrm>
          <a:prstGeom prst="rect">
            <a:avLst/>
          </a:prstGeom>
          <a:noFill/>
          <a:ln>
            <a:noFill/>
          </a:ln>
        </p:spPr>
      </p:pic>
      <p:sp>
        <p:nvSpPr>
          <p:cNvPr id="524" name="Google Shape;524;p62"/>
          <p:cNvSpPr txBox="1"/>
          <p:nvPr/>
        </p:nvSpPr>
        <p:spPr>
          <a:xfrm>
            <a:off x="640125" y="4588650"/>
            <a:ext cx="28788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lt1"/>
                </a:solidFill>
                <a:latin typeface="Roboto Serif"/>
                <a:ea typeface="Roboto Serif"/>
                <a:cs typeface="Roboto Serif"/>
                <a:sym typeface="Roboto Serif"/>
              </a:rPr>
              <a:t>Validation after grooming</a:t>
            </a: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Planning Stack</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530" name="Google Shape;530;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39</a:t>
            </a:fld>
            <a:endParaRPr>
              <a:solidFill>
                <a:schemeClr val="lt1"/>
              </a:solidFill>
            </a:endParaRPr>
          </a:p>
        </p:txBody>
      </p:sp>
      <p:sp>
        <p:nvSpPr>
          <p:cNvPr id="531" name="Google Shape;531;p63"/>
          <p:cNvSpPr txBox="1"/>
          <p:nvPr/>
        </p:nvSpPr>
        <p:spPr>
          <a:xfrm>
            <a:off x="4019000" y="600300"/>
            <a:ext cx="4614000" cy="440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Subsystem that plans sand manipulation by using the tool and drive train.</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5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Requirements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Jetson Orin</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Dozer Assembly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Drivetrain (with Wheel Assembly)</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Global Map</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8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Expected Functionality</a:t>
            </a:r>
            <a:endParaRPr sz="1600" b="1">
              <a:solidFill>
                <a:srgbClr val="FFD700"/>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Plans a control input for the tool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Plans a trajectory for the rover for manipulation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Outputs waypoints and tool trajectories to the navigation planner</a:t>
            </a:r>
            <a:endParaRPr sz="1600">
              <a:solidFill>
                <a:schemeClr val="lt1"/>
              </a:solidFill>
              <a:latin typeface="Roboto Serif"/>
              <a:ea typeface="Roboto Serif"/>
              <a:cs typeface="Roboto Serif"/>
              <a:sym typeface="Roboto Serif"/>
            </a:endParaRPr>
          </a:p>
        </p:txBody>
      </p:sp>
      <p:pic>
        <p:nvPicPr>
          <p:cNvPr id="532" name="Google Shape;532;p63"/>
          <p:cNvPicPr preferRelativeResize="0"/>
          <p:nvPr/>
        </p:nvPicPr>
        <p:blipFill>
          <a:blip r:embed="rId3">
            <a:alphaModFix/>
          </a:blip>
          <a:stretch>
            <a:fillRect/>
          </a:stretch>
        </p:blipFill>
        <p:spPr>
          <a:xfrm>
            <a:off x="206374" y="617050"/>
            <a:ext cx="3699676" cy="2077900"/>
          </a:xfrm>
          <a:prstGeom prst="rect">
            <a:avLst/>
          </a:prstGeom>
          <a:noFill/>
          <a:ln>
            <a:noFill/>
          </a:ln>
        </p:spPr>
      </p:pic>
      <p:pic>
        <p:nvPicPr>
          <p:cNvPr id="533" name="Google Shape;533;p63"/>
          <p:cNvPicPr preferRelativeResize="0"/>
          <p:nvPr/>
        </p:nvPicPr>
        <p:blipFill rotWithShape="1">
          <a:blip r:embed="rId4">
            <a:alphaModFix/>
          </a:blip>
          <a:srcRect t="10274" b="6329"/>
          <a:stretch/>
        </p:blipFill>
        <p:spPr>
          <a:xfrm>
            <a:off x="572250" y="2780525"/>
            <a:ext cx="2663127" cy="222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p:nvPr/>
        </p:nvSpPr>
        <p:spPr>
          <a:xfrm>
            <a:off x="246750" y="1845700"/>
            <a:ext cx="5025900" cy="3017700"/>
          </a:xfrm>
          <a:prstGeom prst="roundRect">
            <a:avLst>
              <a:gd name="adj" fmla="val 16667"/>
            </a:avLst>
          </a:prstGeom>
          <a:solidFill>
            <a:srgbClr val="000000">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 name="Google Shape;146;p28"/>
          <p:cNvSpPr txBox="1">
            <a:spLocks noGrp="1"/>
          </p:cNvSpPr>
          <p:nvPr>
            <p:ph type="ctrTitle"/>
          </p:nvPr>
        </p:nvSpPr>
        <p:spPr>
          <a:xfrm>
            <a:off x="678900" y="265625"/>
            <a:ext cx="74814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00" b="1">
                <a:solidFill>
                  <a:schemeClr val="lt2"/>
                </a:solidFill>
                <a:latin typeface="Roboto Serif"/>
                <a:ea typeface="Roboto Serif"/>
                <a:cs typeface="Roboto Serif"/>
                <a:sym typeface="Roboto Serif"/>
              </a:rPr>
              <a:t>Motivation</a:t>
            </a:r>
            <a:r>
              <a:rPr lang="en" sz="2800">
                <a:solidFill>
                  <a:schemeClr val="lt2"/>
                </a:solidFill>
                <a:latin typeface="Roboto Serif"/>
                <a:ea typeface="Roboto Serif"/>
                <a:cs typeface="Roboto Serif"/>
                <a:sym typeface="Roboto Serif"/>
              </a:rPr>
              <a:t>: </a:t>
            </a:r>
            <a:r>
              <a:rPr lang="en" sz="2800">
                <a:solidFill>
                  <a:srgbClr val="FFD700"/>
                </a:solidFill>
                <a:latin typeface="Roboto Serif"/>
                <a:ea typeface="Roboto Serif"/>
                <a:cs typeface="Roboto Serif"/>
                <a:sym typeface="Roboto Serif"/>
              </a:rPr>
              <a:t>The Lunar Polar Highway</a:t>
            </a:r>
            <a:endParaRPr sz="2800">
              <a:solidFill>
                <a:srgbClr val="FFD700"/>
              </a:solidFill>
              <a:latin typeface="Roboto Serif"/>
              <a:ea typeface="Roboto Serif"/>
              <a:cs typeface="Roboto Serif"/>
              <a:sym typeface="Roboto Serif"/>
            </a:endParaRPr>
          </a:p>
        </p:txBody>
      </p:sp>
      <p:sp>
        <p:nvSpPr>
          <p:cNvPr id="147" name="Google Shape;147;p28"/>
          <p:cNvSpPr txBox="1"/>
          <p:nvPr/>
        </p:nvSpPr>
        <p:spPr>
          <a:xfrm>
            <a:off x="416100" y="907600"/>
            <a:ext cx="7744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dirty="0">
                <a:solidFill>
                  <a:schemeClr val="lt1"/>
                </a:solidFill>
                <a:latin typeface="Roboto Serif"/>
                <a:ea typeface="Roboto Serif"/>
                <a:cs typeface="Roboto Serif"/>
                <a:sym typeface="Roboto Serif"/>
              </a:rPr>
              <a:t>Sun-synchronous circumnavigation around Moon at 28 days x 24 </a:t>
            </a:r>
            <a:r>
              <a:rPr lang="en" sz="2200" dirty="0" err="1">
                <a:solidFill>
                  <a:schemeClr val="lt1"/>
                </a:solidFill>
                <a:latin typeface="Roboto Serif"/>
                <a:ea typeface="Roboto Serif"/>
                <a:cs typeface="Roboto Serif"/>
                <a:sym typeface="Roboto Serif"/>
              </a:rPr>
              <a:t>hr</a:t>
            </a:r>
            <a:r>
              <a:rPr lang="en" sz="2200" dirty="0">
                <a:solidFill>
                  <a:schemeClr val="lt1"/>
                </a:solidFill>
                <a:latin typeface="Roboto Serif"/>
                <a:ea typeface="Roboto Serif"/>
                <a:cs typeface="Roboto Serif"/>
                <a:sym typeface="Roboto Serif"/>
              </a:rPr>
              <a:t> = </a:t>
            </a:r>
            <a:r>
              <a:rPr lang="en" sz="2200" dirty="0">
                <a:solidFill>
                  <a:srgbClr val="00FF00"/>
                </a:solidFill>
                <a:latin typeface="Roboto Serif"/>
                <a:ea typeface="Roboto Serif"/>
                <a:cs typeface="Roboto Serif"/>
                <a:sym typeface="Roboto Serif"/>
              </a:rPr>
              <a:t>672 hour sun rotation</a:t>
            </a:r>
            <a:endParaRPr sz="2200" dirty="0">
              <a:solidFill>
                <a:srgbClr val="00FF00"/>
              </a:solidFill>
              <a:latin typeface="Roboto Serif"/>
              <a:ea typeface="Roboto Serif"/>
              <a:cs typeface="Roboto Serif"/>
              <a:sym typeface="Roboto Serif"/>
            </a:endParaRPr>
          </a:p>
        </p:txBody>
      </p:sp>
      <p:sp>
        <p:nvSpPr>
          <p:cNvPr id="148" name="Google Shape;148;p28"/>
          <p:cNvSpPr txBox="1"/>
          <p:nvPr/>
        </p:nvSpPr>
        <p:spPr>
          <a:xfrm>
            <a:off x="416100" y="1922775"/>
            <a:ext cx="8520600" cy="38439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2000" dirty="0">
                <a:solidFill>
                  <a:srgbClr val="FFFFFF"/>
                </a:solidFill>
                <a:latin typeface="Roboto Serif Light"/>
                <a:ea typeface="Roboto Serif Light"/>
                <a:cs typeface="Roboto Serif Light"/>
                <a:sym typeface="Roboto Serif Light"/>
              </a:rPr>
              <a:t>At equator      11,000 km        16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50 deg         7,040 km          10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60 deg         5,500 km          8   kph           </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70 deg         3,700 km          6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75 deg         2,800 km          4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80 deg         1,870 km          3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81 deg         1,529 km          2.5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1200"/>
              </a:spcAft>
              <a:buNone/>
            </a:pPr>
            <a:endParaRPr sz="2000" dirty="0">
              <a:solidFill>
                <a:srgbClr val="FFFFFF"/>
              </a:solidFill>
              <a:latin typeface="Roboto Serif SemiBold"/>
              <a:ea typeface="Roboto Serif SemiBold"/>
              <a:cs typeface="Roboto Serif SemiBold"/>
              <a:sym typeface="Roboto Serif SemiBold"/>
            </a:endParaRPr>
          </a:p>
        </p:txBody>
      </p:sp>
      <p:pic>
        <p:nvPicPr>
          <p:cNvPr id="149" name="Google Shape;149;p28"/>
          <p:cNvPicPr preferRelativeResize="0"/>
          <p:nvPr/>
        </p:nvPicPr>
        <p:blipFill>
          <a:blip r:embed="rId3">
            <a:alphaModFix/>
          </a:blip>
          <a:stretch>
            <a:fillRect/>
          </a:stretch>
        </p:blipFill>
        <p:spPr>
          <a:xfrm>
            <a:off x="5811325" y="2939050"/>
            <a:ext cx="2741950" cy="1811349"/>
          </a:xfrm>
          <a:prstGeom prst="rect">
            <a:avLst/>
          </a:prstGeom>
          <a:noFill/>
          <a:ln>
            <a:noFill/>
          </a:ln>
        </p:spPr>
      </p:pic>
      <p:sp>
        <p:nvSpPr>
          <p:cNvPr id="150" name="Google Shape;150;p28"/>
          <p:cNvSpPr txBox="1"/>
          <p:nvPr/>
        </p:nvSpPr>
        <p:spPr>
          <a:xfrm>
            <a:off x="5616150" y="1845700"/>
            <a:ext cx="3240000" cy="7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Serif Light"/>
                <a:ea typeface="Roboto Serif Light"/>
                <a:cs typeface="Roboto Serif Light"/>
                <a:sym typeface="Roboto Serif Light"/>
              </a:rPr>
              <a:t>Jogging speed if the route was </a:t>
            </a:r>
            <a:r>
              <a:rPr lang="en" sz="1800">
                <a:solidFill>
                  <a:srgbClr val="FF0000"/>
                </a:solidFill>
                <a:latin typeface="Roboto Serif Light"/>
                <a:ea typeface="Roboto Serif Light"/>
                <a:cs typeface="Roboto Serif Light"/>
                <a:sym typeface="Roboto Serif Light"/>
              </a:rPr>
              <a:t>flat</a:t>
            </a:r>
            <a:r>
              <a:rPr lang="en" sz="1800">
                <a:solidFill>
                  <a:schemeClr val="lt1"/>
                </a:solidFill>
                <a:latin typeface="Roboto Serif Light"/>
                <a:ea typeface="Roboto Serif Light"/>
                <a:cs typeface="Roboto Serif Light"/>
                <a:sym typeface="Roboto Serif Light"/>
              </a:rPr>
              <a:t>, </a:t>
            </a:r>
            <a:r>
              <a:rPr lang="en" sz="1800">
                <a:solidFill>
                  <a:srgbClr val="FFD700"/>
                </a:solidFill>
                <a:latin typeface="Roboto Serif Light"/>
                <a:ea typeface="Roboto Serif Light"/>
                <a:cs typeface="Roboto Serif Light"/>
                <a:sym typeface="Roboto Serif Light"/>
              </a:rPr>
              <a:t>circular</a:t>
            </a:r>
            <a:r>
              <a:rPr lang="en" sz="1800">
                <a:solidFill>
                  <a:schemeClr val="lt1"/>
                </a:solidFill>
                <a:latin typeface="Roboto Serif Light"/>
                <a:ea typeface="Roboto Serif Light"/>
                <a:cs typeface="Roboto Serif Light"/>
                <a:sym typeface="Roboto Serif Light"/>
              </a:rPr>
              <a:t> and </a:t>
            </a:r>
            <a:r>
              <a:rPr lang="en" sz="1800">
                <a:solidFill>
                  <a:schemeClr val="lt1"/>
                </a:solidFill>
                <a:highlight>
                  <a:srgbClr val="FF0000"/>
                </a:highlight>
                <a:latin typeface="Roboto Serif Light"/>
                <a:ea typeface="Roboto Serif Light"/>
                <a:cs typeface="Roboto Serif Light"/>
                <a:sym typeface="Roboto Serif Light"/>
              </a:rPr>
              <a:t>traversable</a:t>
            </a:r>
            <a:endParaRPr sz="1800">
              <a:solidFill>
                <a:schemeClr val="lt1"/>
              </a:solidFill>
              <a:highlight>
                <a:srgbClr val="FF0000"/>
              </a:highlight>
              <a:latin typeface="Roboto Serif Light"/>
              <a:ea typeface="Roboto Serif Light"/>
              <a:cs typeface="Roboto Serif Light"/>
              <a:sym typeface="Roboto Serif Light"/>
            </a:endParaRPr>
          </a:p>
        </p:txBody>
      </p:sp>
      <p:sp>
        <p:nvSpPr>
          <p:cNvPr id="151" name="Google Shape;15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Planning Stack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endParaRPr b="1">
              <a:solidFill>
                <a:schemeClr val="lt1"/>
              </a:solidFill>
              <a:latin typeface="Roboto Serif"/>
              <a:ea typeface="Roboto Serif"/>
              <a:cs typeface="Roboto Serif"/>
              <a:sym typeface="Roboto Serif"/>
            </a:endParaRPr>
          </a:p>
        </p:txBody>
      </p:sp>
      <p:sp>
        <p:nvSpPr>
          <p:cNvPr id="539" name="Google Shape;539;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40</a:t>
            </a:fld>
            <a:endParaRPr>
              <a:solidFill>
                <a:schemeClr val="lt1"/>
              </a:solidFill>
            </a:endParaRPr>
          </a:p>
        </p:txBody>
      </p:sp>
      <p:sp>
        <p:nvSpPr>
          <p:cNvPr id="540" name="Google Shape;540;p64"/>
          <p:cNvSpPr txBox="1"/>
          <p:nvPr/>
        </p:nvSpPr>
        <p:spPr>
          <a:xfrm>
            <a:off x="4012075" y="540850"/>
            <a:ext cx="4701900" cy="436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The new planning stack will be using the geometry of the crater as obtained by the perception stack. </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The diameter and coordinates of the crater’s centroid will be used to create robot poses for manipulation </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The tool height will be determined by the depth data obtained from the ZED</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Accurate crater geometry will be needed</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Robot poses are an estimate of an estimate, meaning they will need to be tuned</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40% complete</a:t>
            </a:r>
            <a:endParaRPr sz="1600">
              <a:solidFill>
                <a:schemeClr val="lt1"/>
              </a:solidFill>
              <a:latin typeface="Roboto Serif"/>
              <a:ea typeface="Roboto Serif"/>
              <a:cs typeface="Roboto Serif"/>
              <a:sym typeface="Roboto Serif"/>
            </a:endParaRPr>
          </a:p>
        </p:txBody>
      </p:sp>
      <p:grpSp>
        <p:nvGrpSpPr>
          <p:cNvPr id="541" name="Google Shape;541;p64"/>
          <p:cNvGrpSpPr/>
          <p:nvPr/>
        </p:nvGrpSpPr>
        <p:grpSpPr>
          <a:xfrm>
            <a:off x="135144" y="1025400"/>
            <a:ext cx="3834152" cy="3196547"/>
            <a:chOff x="1247250" y="400649"/>
            <a:chExt cx="4499650" cy="4006200"/>
          </a:xfrm>
        </p:grpSpPr>
        <p:pic>
          <p:nvPicPr>
            <p:cNvPr id="542" name="Google Shape;542;p64"/>
            <p:cNvPicPr preferRelativeResize="0"/>
            <p:nvPr/>
          </p:nvPicPr>
          <p:blipFill>
            <a:blip r:embed="rId3">
              <a:alphaModFix/>
            </a:blip>
            <a:stretch>
              <a:fillRect/>
            </a:stretch>
          </p:blipFill>
          <p:spPr>
            <a:xfrm>
              <a:off x="1247251" y="400649"/>
              <a:ext cx="4499649" cy="4006200"/>
            </a:xfrm>
            <a:prstGeom prst="rect">
              <a:avLst/>
            </a:prstGeom>
            <a:noFill/>
            <a:ln w="28575" cap="flat" cmpd="sng">
              <a:solidFill>
                <a:srgbClr val="000000"/>
              </a:solidFill>
              <a:prstDash val="solid"/>
              <a:round/>
              <a:headEnd type="none" w="sm" len="sm"/>
              <a:tailEnd type="none" w="sm" len="sm"/>
            </a:ln>
          </p:spPr>
        </p:pic>
        <p:sp>
          <p:nvSpPr>
            <p:cNvPr id="543" name="Google Shape;543;p64"/>
            <p:cNvSpPr txBox="1"/>
            <p:nvPr/>
          </p:nvSpPr>
          <p:spPr>
            <a:xfrm>
              <a:off x="1719875" y="3405800"/>
              <a:ext cx="1429500" cy="855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rgbClr val="FFFFFF"/>
                  </a:solidFill>
                  <a:latin typeface="Roboto Serif"/>
                  <a:ea typeface="Roboto Serif"/>
                  <a:cs typeface="Roboto Serif"/>
                  <a:sym typeface="Roboto Serif"/>
                </a:rPr>
                <a:t>Current Goal</a:t>
              </a:r>
              <a:endParaRPr sz="1300">
                <a:solidFill>
                  <a:srgbClr val="FFFFFF"/>
                </a:solidFill>
                <a:latin typeface="Roboto Serif"/>
                <a:ea typeface="Roboto Serif"/>
                <a:cs typeface="Roboto Serif"/>
                <a:sym typeface="Roboto Serif"/>
              </a:endParaRPr>
            </a:p>
          </p:txBody>
        </p:sp>
        <p:sp>
          <p:nvSpPr>
            <p:cNvPr id="544" name="Google Shape;544;p64"/>
            <p:cNvSpPr txBox="1"/>
            <p:nvPr/>
          </p:nvSpPr>
          <p:spPr>
            <a:xfrm>
              <a:off x="1247250" y="1163475"/>
              <a:ext cx="1160400" cy="11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Serif"/>
                  <a:ea typeface="Roboto Serif"/>
                  <a:cs typeface="Roboto Serif"/>
                  <a:sym typeface="Roboto Serif"/>
                </a:rPr>
                <a:t>Planned Goals</a:t>
              </a:r>
              <a:endParaRPr>
                <a:solidFill>
                  <a:srgbClr val="00FF00"/>
                </a:solidFill>
                <a:latin typeface="Roboto Serif"/>
                <a:ea typeface="Roboto Serif"/>
                <a:cs typeface="Roboto Serif"/>
                <a:sym typeface="Roboto Serif"/>
              </a:endParaRPr>
            </a:p>
          </p:txBody>
        </p:sp>
        <p:cxnSp>
          <p:nvCxnSpPr>
            <p:cNvPr id="545" name="Google Shape;545;p64"/>
            <p:cNvCxnSpPr>
              <a:stCxn id="544" idx="3"/>
            </p:cNvCxnSpPr>
            <p:nvPr/>
          </p:nvCxnSpPr>
          <p:spPr>
            <a:xfrm>
              <a:off x="2407650" y="1719375"/>
              <a:ext cx="1240800" cy="584100"/>
            </a:xfrm>
            <a:prstGeom prst="straightConnector1">
              <a:avLst/>
            </a:prstGeom>
            <a:noFill/>
            <a:ln w="19050" cap="flat" cmpd="sng">
              <a:solidFill>
                <a:srgbClr val="00FF00"/>
              </a:solidFill>
              <a:prstDash val="solid"/>
              <a:round/>
              <a:headEnd type="none" w="med" len="med"/>
              <a:tailEnd type="triangle" w="med" len="med"/>
            </a:ln>
          </p:spPr>
        </p:cxnSp>
        <p:cxnSp>
          <p:nvCxnSpPr>
            <p:cNvPr id="546" name="Google Shape;546;p64"/>
            <p:cNvCxnSpPr>
              <a:stCxn id="544" idx="3"/>
            </p:cNvCxnSpPr>
            <p:nvPr/>
          </p:nvCxnSpPr>
          <p:spPr>
            <a:xfrm>
              <a:off x="2407650" y="1719375"/>
              <a:ext cx="1508400" cy="851400"/>
            </a:xfrm>
            <a:prstGeom prst="straightConnector1">
              <a:avLst/>
            </a:prstGeom>
            <a:noFill/>
            <a:ln w="19050" cap="flat" cmpd="sng">
              <a:solidFill>
                <a:srgbClr val="00FF00"/>
              </a:solidFill>
              <a:prstDash val="solid"/>
              <a:round/>
              <a:headEnd type="none" w="med" len="med"/>
              <a:tailEnd type="triangle" w="med" len="med"/>
            </a:ln>
          </p:spPr>
        </p:cxnSp>
        <p:cxnSp>
          <p:nvCxnSpPr>
            <p:cNvPr id="547" name="Google Shape;547;p64"/>
            <p:cNvCxnSpPr>
              <a:stCxn id="544" idx="3"/>
            </p:cNvCxnSpPr>
            <p:nvPr/>
          </p:nvCxnSpPr>
          <p:spPr>
            <a:xfrm>
              <a:off x="2407650" y="1719375"/>
              <a:ext cx="1732800" cy="1075800"/>
            </a:xfrm>
            <a:prstGeom prst="straightConnector1">
              <a:avLst/>
            </a:prstGeom>
            <a:noFill/>
            <a:ln w="19050" cap="flat" cmpd="sng">
              <a:solidFill>
                <a:srgbClr val="00FF00"/>
              </a:solidFill>
              <a:prstDash val="solid"/>
              <a:round/>
              <a:headEnd type="none" w="med" len="med"/>
              <a:tailEnd type="triangle" w="med" len="med"/>
            </a:ln>
          </p:spPr>
        </p:cxnSp>
        <p:cxnSp>
          <p:nvCxnSpPr>
            <p:cNvPr id="548" name="Google Shape;548;p64"/>
            <p:cNvCxnSpPr>
              <a:stCxn id="543" idx="3"/>
            </p:cNvCxnSpPr>
            <p:nvPr/>
          </p:nvCxnSpPr>
          <p:spPr>
            <a:xfrm rot="10800000" flipH="1">
              <a:off x="3149375" y="3484850"/>
              <a:ext cx="1606800" cy="348600"/>
            </a:xfrm>
            <a:prstGeom prst="straightConnector1">
              <a:avLst/>
            </a:prstGeom>
            <a:noFill/>
            <a:ln w="19050" cap="flat" cmpd="sng">
              <a:solidFill>
                <a:srgbClr val="FFFFFF"/>
              </a:solidFill>
              <a:prstDash val="solid"/>
              <a:round/>
              <a:headEnd type="none" w="med" len="med"/>
              <a:tailEnd type="triangle" w="med" len="med"/>
            </a:ln>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5"/>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Planning Stack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endParaRPr b="1">
              <a:solidFill>
                <a:schemeClr val="lt1"/>
              </a:solidFill>
              <a:latin typeface="Roboto Serif"/>
              <a:ea typeface="Roboto Serif"/>
              <a:cs typeface="Roboto Serif"/>
              <a:sym typeface="Roboto Serif"/>
            </a:endParaRPr>
          </a:p>
        </p:txBody>
      </p:sp>
      <p:sp>
        <p:nvSpPr>
          <p:cNvPr id="554" name="Google Shape;554;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41</a:t>
            </a:fld>
            <a:endParaRPr>
              <a:solidFill>
                <a:schemeClr val="lt1"/>
              </a:solidFill>
            </a:endParaRPr>
          </a:p>
        </p:txBody>
      </p:sp>
      <p:pic>
        <p:nvPicPr>
          <p:cNvPr id="555" name="Google Shape;555;p65" title="autograding labelled.mp4">
            <a:hlinkClick r:id="rId3"/>
          </p:cNvPr>
          <p:cNvPicPr preferRelativeResize="0"/>
          <p:nvPr/>
        </p:nvPicPr>
        <p:blipFill>
          <a:blip r:embed="rId4">
            <a:alphaModFix/>
          </a:blip>
          <a:stretch>
            <a:fillRect/>
          </a:stretch>
        </p:blipFill>
        <p:spPr>
          <a:xfrm>
            <a:off x="772600" y="617050"/>
            <a:ext cx="7505155" cy="4221650"/>
          </a:xfrm>
          <a:prstGeom prst="rect">
            <a:avLst/>
          </a:prstGeom>
          <a:noFill/>
          <a:ln>
            <a:noFill/>
          </a:ln>
          <a:effectLst>
            <a:outerShdw blurRad="57150" dist="19050" dir="5400000" algn="bl" rotWithShape="0">
              <a:srgbClr val="000000">
                <a:alpha val="50000"/>
              </a:srgbClr>
            </a:outerShdw>
          </a:effectLst>
        </p:spPr>
      </p:pic>
      <p:sp>
        <p:nvSpPr>
          <p:cNvPr id="556" name="Google Shape;556;p65"/>
          <p:cNvSpPr txBox="1"/>
          <p:nvPr/>
        </p:nvSpPr>
        <p:spPr>
          <a:xfrm>
            <a:off x="7107900" y="4720125"/>
            <a:ext cx="1261800" cy="52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lt1"/>
                </a:solidFill>
                <a:latin typeface="Roboto Serif"/>
                <a:ea typeface="Roboto Serif"/>
                <a:cs typeface="Roboto Serif"/>
                <a:sym typeface="Roboto Serif"/>
              </a:rPr>
              <a:t>4x</a:t>
            </a:r>
            <a:endParaRPr sz="1800" b="1">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10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Behavior Executive Node</a:t>
            </a:r>
            <a:endParaRPr b="1">
              <a:solidFill>
                <a:schemeClr val="lt1"/>
              </a:solidFill>
              <a:latin typeface="Roboto Serif"/>
              <a:ea typeface="Roboto Serif"/>
              <a:cs typeface="Roboto Serif"/>
              <a:sym typeface="Roboto Serif"/>
            </a:endParaRPr>
          </a:p>
        </p:txBody>
      </p:sp>
      <p:sp>
        <p:nvSpPr>
          <p:cNvPr id="562" name="Google Shape;562;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42</a:t>
            </a:fld>
            <a:endParaRPr>
              <a:solidFill>
                <a:schemeClr val="lt1"/>
              </a:solidFill>
            </a:endParaRPr>
          </a:p>
        </p:txBody>
      </p:sp>
      <p:sp>
        <p:nvSpPr>
          <p:cNvPr id="563" name="Google Shape;563;p66"/>
          <p:cNvSpPr txBox="1"/>
          <p:nvPr/>
        </p:nvSpPr>
        <p:spPr>
          <a:xfrm>
            <a:off x="4967650" y="1044575"/>
            <a:ext cx="4129800" cy="39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High level behaviour tree for entire autonomy stack</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Sensors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Computations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External infrastructure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Mechanical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Actuation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Electrical power subsystem</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Entire system is able to grade craters autonomously</a:t>
            </a:r>
            <a:endParaRPr sz="1500">
              <a:solidFill>
                <a:schemeClr val="lt1"/>
              </a:solidFill>
              <a:latin typeface="Roboto Serif"/>
              <a:ea typeface="Roboto Serif"/>
              <a:cs typeface="Roboto Serif"/>
              <a:sym typeface="Roboto Serif"/>
            </a:endParaRPr>
          </a:p>
        </p:txBody>
      </p:sp>
      <p:pic>
        <p:nvPicPr>
          <p:cNvPr id="564" name="Google Shape;564;p66" title="IMG_4889.jpg"/>
          <p:cNvPicPr preferRelativeResize="0"/>
          <p:nvPr/>
        </p:nvPicPr>
        <p:blipFill>
          <a:blip r:embed="rId3">
            <a:alphaModFix/>
          </a:blip>
          <a:stretch>
            <a:fillRect/>
          </a:stretch>
        </p:blipFill>
        <p:spPr>
          <a:xfrm>
            <a:off x="420550" y="1044575"/>
            <a:ext cx="4322227" cy="3241674"/>
          </a:xfrm>
          <a:prstGeom prst="rect">
            <a:avLst/>
          </a:prstGeom>
          <a:noFill/>
          <a:ln>
            <a:noFill/>
          </a:ln>
        </p:spPr>
      </p:pic>
      <p:sp>
        <p:nvSpPr>
          <p:cNvPr id="565" name="Google Shape;565;p66"/>
          <p:cNvSpPr txBox="1"/>
          <p:nvPr/>
        </p:nvSpPr>
        <p:spPr>
          <a:xfrm>
            <a:off x="420613" y="4286250"/>
            <a:ext cx="43221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Initial Methodology for Integration</a:t>
            </a:r>
            <a:endParaRPr>
              <a:solidFill>
                <a:schemeClr val="lt1"/>
              </a:solidFill>
              <a:latin typeface="Roboto Serif"/>
              <a:ea typeface="Roboto Serif"/>
              <a:cs typeface="Roboto Serif"/>
              <a:sym typeface="Roboto Serif"/>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Behavior Executive Node</a:t>
            </a:r>
            <a:endParaRPr b="1">
              <a:solidFill>
                <a:schemeClr val="lt1"/>
              </a:solidFill>
              <a:latin typeface="Roboto Serif"/>
              <a:ea typeface="Roboto Serif"/>
              <a:cs typeface="Roboto Serif"/>
              <a:sym typeface="Roboto Serif"/>
            </a:endParaRPr>
          </a:p>
        </p:txBody>
      </p:sp>
      <p:sp>
        <p:nvSpPr>
          <p:cNvPr id="571" name="Google Shape;571;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43</a:t>
            </a:fld>
            <a:endParaRPr>
              <a:solidFill>
                <a:schemeClr val="lt1"/>
              </a:solidFill>
            </a:endParaRPr>
          </a:p>
        </p:txBody>
      </p:sp>
      <p:sp>
        <p:nvSpPr>
          <p:cNvPr id="572" name="Google Shape;572;p67"/>
          <p:cNvSpPr txBox="1"/>
          <p:nvPr/>
        </p:nvSpPr>
        <p:spPr>
          <a:xfrm>
            <a:off x="377125" y="1017800"/>
            <a:ext cx="84753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FSM callbacks implemented at </a:t>
            </a:r>
            <a:r>
              <a:rPr lang="en" sz="1600">
                <a:solidFill>
                  <a:schemeClr val="accent6"/>
                </a:solidFill>
                <a:latin typeface="Roboto Serif"/>
                <a:ea typeface="Roboto Serif"/>
                <a:cs typeface="Roboto Serif"/>
                <a:sym typeface="Roboto Serif"/>
              </a:rPr>
              <a:t>2 Hz</a:t>
            </a:r>
            <a:endParaRPr sz="1600">
              <a:solidFill>
                <a:schemeClr val="accent6"/>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Heavy computations parallelized and detached from main thread to not block FSM node from iterating</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Compute may not be sufficient with new modules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40% Complete</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a:solidFill>
                  <a:srgbClr val="FF0000"/>
                </a:solidFill>
                <a:latin typeface="Roboto Serif"/>
                <a:ea typeface="Roboto Serif"/>
                <a:cs typeface="Roboto Serif"/>
                <a:sym typeface="Roboto Serif"/>
              </a:rPr>
              <a:t>(Integrate new navigation, perception and validation unit into FSM)</a:t>
            </a:r>
            <a:endParaRPr sz="1600">
              <a:solidFill>
                <a:srgbClr val="FF0000"/>
              </a:solidFill>
              <a:latin typeface="Roboto Serif"/>
              <a:ea typeface="Roboto Serif"/>
              <a:cs typeface="Roboto Serif"/>
              <a:sym typeface="Roboto Serif"/>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Behavior Executive Node</a:t>
            </a:r>
            <a:endParaRPr b="1">
              <a:solidFill>
                <a:schemeClr val="lt1"/>
              </a:solidFill>
              <a:latin typeface="Roboto Serif"/>
              <a:ea typeface="Roboto Serif"/>
              <a:cs typeface="Roboto Serif"/>
              <a:sym typeface="Roboto Serif"/>
            </a:endParaRPr>
          </a:p>
        </p:txBody>
      </p:sp>
      <p:sp>
        <p:nvSpPr>
          <p:cNvPr id="578" name="Google Shape;578;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44</a:t>
            </a:fld>
            <a:endParaRPr>
              <a:solidFill>
                <a:schemeClr val="lt1"/>
              </a:solidFill>
            </a:endParaRPr>
          </a:p>
        </p:txBody>
      </p:sp>
      <p:sp>
        <p:nvSpPr>
          <p:cNvPr id="579" name="Google Shape;579;p68"/>
          <p:cNvSpPr txBox="1"/>
          <p:nvPr/>
        </p:nvSpPr>
        <p:spPr>
          <a:xfrm>
            <a:off x="4088275" y="1028275"/>
            <a:ext cx="4891800" cy="39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Initial FSM design sourced from Crater Grader. Adapted and modified design based on our needs to include all new packages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Computations take too long. Rover often completely stops for calculations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Sometimes topic messages gets missed due to high network layer traffic</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Fall T09: CPU/GPU Usage of Autonomous Stack is Below Orin Compute Limits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Fall T11: Fall Validation Demo Preparation Test</a:t>
            </a:r>
            <a:endParaRPr sz="1500">
              <a:solidFill>
                <a:schemeClr val="lt1"/>
              </a:solidFill>
              <a:latin typeface="Roboto Serif"/>
              <a:ea typeface="Roboto Serif"/>
              <a:cs typeface="Roboto Serif"/>
              <a:sym typeface="Roboto Serif"/>
            </a:endParaRPr>
          </a:p>
        </p:txBody>
      </p:sp>
      <p:pic>
        <p:nvPicPr>
          <p:cNvPr id="580" name="Google Shape;580;p68" title="PlanningFSM_20221108_REV06.png"/>
          <p:cNvPicPr preferRelativeResize="0"/>
          <p:nvPr/>
        </p:nvPicPr>
        <p:blipFill>
          <a:blip r:embed="rId3">
            <a:alphaModFix/>
          </a:blip>
          <a:stretch>
            <a:fillRect/>
          </a:stretch>
        </p:blipFill>
        <p:spPr>
          <a:xfrm>
            <a:off x="103375" y="1547825"/>
            <a:ext cx="3984899" cy="2632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External Infrastructure Subsystem</a:t>
            </a:r>
            <a:endParaRPr b="1">
              <a:solidFill>
                <a:schemeClr val="lt1"/>
              </a:solidFill>
              <a:latin typeface="Roboto Serif"/>
              <a:ea typeface="Roboto Serif"/>
              <a:cs typeface="Roboto Serif"/>
              <a:sym typeface="Roboto Serif"/>
            </a:endParaRPr>
          </a:p>
        </p:txBody>
      </p:sp>
      <p:sp>
        <p:nvSpPr>
          <p:cNvPr id="586" name="Google Shape;586;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45</a:t>
            </a:fld>
            <a:endParaRPr>
              <a:solidFill>
                <a:schemeClr val="lt1"/>
              </a:solidFill>
            </a:endParaRPr>
          </a:p>
        </p:txBody>
      </p:sp>
      <p:sp>
        <p:nvSpPr>
          <p:cNvPr id="587" name="Google Shape;587;p69"/>
          <p:cNvSpPr txBox="1"/>
          <p:nvPr/>
        </p:nvSpPr>
        <p:spPr>
          <a:xfrm>
            <a:off x="3993150" y="798325"/>
            <a:ext cx="50649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Mission components deployed offboard the rover to support localization and communication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Leica TS16 Total Station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TX2 Relay Chip</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LAN Router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Team laptop (operations terminal)</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Accurately localize {X, Y, Z}-coordinates of the rover inside Moon Yard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Establish two-way communication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p:txBody>
      </p:sp>
      <p:pic>
        <p:nvPicPr>
          <p:cNvPr id="588" name="Google Shape;588;p69"/>
          <p:cNvPicPr preferRelativeResize="0"/>
          <p:nvPr/>
        </p:nvPicPr>
        <p:blipFill>
          <a:blip r:embed="rId3">
            <a:alphaModFix/>
          </a:blip>
          <a:stretch>
            <a:fillRect/>
          </a:stretch>
        </p:blipFill>
        <p:spPr>
          <a:xfrm>
            <a:off x="625775" y="617038"/>
            <a:ext cx="3122276" cy="2321925"/>
          </a:xfrm>
          <a:prstGeom prst="rect">
            <a:avLst/>
          </a:prstGeom>
          <a:noFill/>
          <a:ln>
            <a:noFill/>
          </a:ln>
        </p:spPr>
      </p:pic>
      <p:pic>
        <p:nvPicPr>
          <p:cNvPr id="589" name="Google Shape;589;p69"/>
          <p:cNvPicPr preferRelativeResize="0"/>
          <p:nvPr/>
        </p:nvPicPr>
        <p:blipFill rotWithShape="1">
          <a:blip r:embed="rId4">
            <a:alphaModFix/>
          </a:blip>
          <a:srcRect t="17946" r="15832" b="10095"/>
          <a:stretch/>
        </p:blipFill>
        <p:spPr>
          <a:xfrm>
            <a:off x="625775" y="3001050"/>
            <a:ext cx="3122273" cy="200183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0"/>
          <p:cNvSpPr txBox="1">
            <a:spLocks noGrp="1"/>
          </p:cNvSpPr>
          <p:nvPr>
            <p:ph type="title"/>
          </p:nvPr>
        </p:nvSpPr>
        <p:spPr>
          <a:xfrm>
            <a:off x="63050" y="44350"/>
            <a:ext cx="88119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&amp; Evaluation: </a:t>
            </a:r>
            <a:r>
              <a:rPr lang="en" b="1">
                <a:solidFill>
                  <a:schemeClr val="lt1"/>
                </a:solidFill>
                <a:latin typeface="Roboto Serif"/>
                <a:ea typeface="Roboto Serif"/>
                <a:cs typeface="Roboto Serif"/>
                <a:sym typeface="Roboto Serif"/>
              </a:rPr>
              <a:t>External Infrastructure Subsystem</a:t>
            </a:r>
            <a:endParaRPr b="1">
              <a:solidFill>
                <a:schemeClr val="lt1"/>
              </a:solidFill>
              <a:latin typeface="Roboto Serif"/>
              <a:ea typeface="Roboto Serif"/>
              <a:cs typeface="Roboto Serif"/>
              <a:sym typeface="Roboto Serif"/>
            </a:endParaRPr>
          </a:p>
        </p:txBody>
      </p:sp>
      <p:sp>
        <p:nvSpPr>
          <p:cNvPr id="595" name="Google Shape;595;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46</a:t>
            </a:fld>
            <a:endParaRPr>
              <a:solidFill>
                <a:schemeClr val="lt1"/>
              </a:solidFill>
            </a:endParaRPr>
          </a:p>
        </p:txBody>
      </p:sp>
      <p:sp>
        <p:nvSpPr>
          <p:cNvPr id="596" name="Google Shape;596;p70"/>
          <p:cNvSpPr txBox="1"/>
          <p:nvPr/>
        </p:nvSpPr>
        <p:spPr>
          <a:xfrm>
            <a:off x="3962450" y="875425"/>
            <a:ext cx="51324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Implementation: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Total Station sends rover coordinates to TX2 relay chip, forwards data packet via LAN network to rover</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Established static IP on LAN network so operations terminal can communicate via SSH</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Challenges: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Incorrect Jetson Docker network permissions blocked two-way communication</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Status:</a:t>
            </a:r>
            <a:r>
              <a:rPr lang="en">
                <a:solidFill>
                  <a:schemeClr val="lt1"/>
                </a:solidFill>
                <a:latin typeface="Roboto Serif"/>
                <a:ea typeface="Roboto Serif"/>
                <a:cs typeface="Roboto Serif"/>
                <a:sym typeface="Roboto Serif"/>
              </a:rPr>
              <a:t> 100% Completed</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Analysis:</a:t>
            </a:r>
            <a:r>
              <a:rPr lang="en">
                <a:solidFill>
                  <a:schemeClr val="lt1"/>
                </a:solidFill>
                <a:latin typeface="Roboto Serif"/>
                <a:ea typeface="Roboto Serif"/>
                <a:cs typeface="Roboto Serif"/>
                <a:sym typeface="Roboto Serif"/>
              </a:rPr>
              <a:t> Investigated network permission issues inside Jetson Docker</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Testing:</a:t>
            </a:r>
            <a:r>
              <a:rPr lang="en">
                <a:solidFill>
                  <a:schemeClr val="lt1"/>
                </a:solidFill>
                <a:latin typeface="Roboto Serif"/>
                <a:ea typeface="Roboto Serif"/>
                <a:cs typeface="Roboto Serif"/>
                <a:sym typeface="Roboto Serif"/>
              </a:rPr>
              <a:t> Spring T05: External Infrastructure Test</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p:txBody>
      </p:sp>
      <p:pic>
        <p:nvPicPr>
          <p:cNvPr id="597" name="Google Shape;597;p70"/>
          <p:cNvPicPr preferRelativeResize="0"/>
          <p:nvPr/>
        </p:nvPicPr>
        <p:blipFill>
          <a:blip r:embed="rId3">
            <a:alphaModFix/>
          </a:blip>
          <a:stretch>
            <a:fillRect/>
          </a:stretch>
        </p:blipFill>
        <p:spPr>
          <a:xfrm>
            <a:off x="63050" y="1336725"/>
            <a:ext cx="3782825" cy="255948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47</a:t>
            </a:fld>
            <a:endParaRPr>
              <a:solidFill>
                <a:schemeClr val="lt1"/>
              </a:solidFill>
            </a:endParaRPr>
          </a:p>
        </p:txBody>
      </p:sp>
      <p:sp>
        <p:nvSpPr>
          <p:cNvPr id="603" name="Google Shape;603;p71"/>
          <p:cNvSpPr txBox="1"/>
          <p:nvPr/>
        </p:nvSpPr>
        <p:spPr>
          <a:xfrm>
            <a:off x="4164475" y="950725"/>
            <a:ext cx="50286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Lunar terrain manipulation tool </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Dozer blade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Dozer arms assembly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Linear actuator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Arduino Due</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 dozing of sand</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 backblading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Actuate automatically based on commands from tool planner</a:t>
            </a:r>
            <a:endParaRPr sz="1500" b="1">
              <a:solidFill>
                <a:srgbClr val="FFD700"/>
              </a:solidFill>
              <a:latin typeface="Roboto Serif"/>
              <a:ea typeface="Roboto Serif"/>
              <a:cs typeface="Roboto Serif"/>
              <a:sym typeface="Roboto Serif"/>
            </a:endParaRPr>
          </a:p>
        </p:txBody>
      </p:sp>
      <p:sp>
        <p:nvSpPr>
          <p:cNvPr id="604" name="Google Shape;604;p7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Dozer Assembly</a:t>
            </a:r>
            <a:endParaRPr b="1">
              <a:solidFill>
                <a:schemeClr val="lt1"/>
              </a:solidFill>
              <a:latin typeface="Roboto Serif"/>
              <a:ea typeface="Roboto Serif"/>
              <a:cs typeface="Roboto Serif"/>
              <a:sym typeface="Roboto Serif"/>
            </a:endParaRPr>
          </a:p>
        </p:txBody>
      </p:sp>
      <p:pic>
        <p:nvPicPr>
          <p:cNvPr id="605" name="Google Shape;605;p71"/>
          <p:cNvPicPr preferRelativeResize="0"/>
          <p:nvPr/>
        </p:nvPicPr>
        <p:blipFill>
          <a:blip r:embed="rId3">
            <a:alphaModFix/>
          </a:blip>
          <a:stretch>
            <a:fillRect/>
          </a:stretch>
        </p:blipFill>
        <p:spPr>
          <a:xfrm>
            <a:off x="485425" y="1671524"/>
            <a:ext cx="3446125" cy="2187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48</a:t>
            </a:fld>
            <a:endParaRPr>
              <a:solidFill>
                <a:schemeClr val="lt1"/>
              </a:solidFill>
            </a:endParaRPr>
          </a:p>
        </p:txBody>
      </p:sp>
      <p:sp>
        <p:nvSpPr>
          <p:cNvPr id="611" name="Google Shape;611;p72"/>
          <p:cNvSpPr txBox="1"/>
          <p:nvPr/>
        </p:nvSpPr>
        <p:spPr>
          <a:xfrm>
            <a:off x="4012075" y="951625"/>
            <a:ext cx="48630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Implementation:</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Research: Dozer shapes and sizes, actuation methodologies.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Designed the dozer assembly (blade, arms, yoke, mounts) using SolidWorks.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Shortlisted linear actuators of different gear ratios.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Manufactured and assembled all parts on the rover.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Testing with different actuators</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Challenges: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Fabrication problems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Limited access to FRC Workshop</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Status:</a:t>
            </a:r>
            <a:r>
              <a:rPr lang="en" sz="1500">
                <a:solidFill>
                  <a:schemeClr val="lt1"/>
                </a:solidFill>
                <a:latin typeface="Roboto Serif"/>
                <a:ea typeface="Roboto Serif"/>
                <a:cs typeface="Roboto Serif"/>
                <a:sym typeface="Roboto Serif"/>
              </a:rPr>
              <a:t> 100% Completed</a:t>
            </a:r>
            <a:endParaRPr sz="1500">
              <a:solidFill>
                <a:schemeClr val="lt1"/>
              </a:solidFill>
              <a:latin typeface="Roboto Serif"/>
              <a:ea typeface="Roboto Serif"/>
              <a:cs typeface="Roboto Serif"/>
              <a:sym typeface="Roboto Serif"/>
            </a:endParaRPr>
          </a:p>
        </p:txBody>
      </p:sp>
      <p:sp>
        <p:nvSpPr>
          <p:cNvPr id="612" name="Google Shape;612;p7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Dozer Assembly Unit</a:t>
            </a:r>
            <a:endParaRPr b="1">
              <a:solidFill>
                <a:schemeClr val="lt1"/>
              </a:solidFill>
              <a:latin typeface="Roboto Serif"/>
              <a:ea typeface="Roboto Serif"/>
              <a:cs typeface="Roboto Serif"/>
              <a:sym typeface="Roboto Serif"/>
            </a:endParaRPr>
          </a:p>
        </p:txBody>
      </p:sp>
      <p:pic>
        <p:nvPicPr>
          <p:cNvPr id="613" name="Google Shape;613;p72"/>
          <p:cNvPicPr preferRelativeResize="0"/>
          <p:nvPr/>
        </p:nvPicPr>
        <p:blipFill>
          <a:blip r:embed="rId3">
            <a:alphaModFix/>
          </a:blip>
          <a:stretch>
            <a:fillRect/>
          </a:stretch>
        </p:blipFill>
        <p:spPr>
          <a:xfrm>
            <a:off x="92325" y="1136775"/>
            <a:ext cx="3871451" cy="3282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49</a:t>
            </a:fld>
            <a:endParaRPr>
              <a:solidFill>
                <a:schemeClr val="lt1"/>
              </a:solidFill>
            </a:endParaRPr>
          </a:p>
        </p:txBody>
      </p:sp>
      <p:sp>
        <p:nvSpPr>
          <p:cNvPr id="619" name="Google Shape;619;p7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Dozer Assembly Unit</a:t>
            </a:r>
            <a:endParaRPr b="1">
              <a:solidFill>
                <a:schemeClr val="lt1"/>
              </a:solidFill>
              <a:latin typeface="Roboto Serif"/>
              <a:ea typeface="Roboto Serif"/>
              <a:cs typeface="Roboto Serif"/>
              <a:sym typeface="Roboto Serif"/>
            </a:endParaRPr>
          </a:p>
        </p:txBody>
      </p:sp>
      <p:sp>
        <p:nvSpPr>
          <p:cNvPr id="620" name="Google Shape;620;p73"/>
          <p:cNvSpPr txBox="1"/>
          <p:nvPr/>
        </p:nvSpPr>
        <p:spPr>
          <a:xfrm>
            <a:off x="675825" y="3912650"/>
            <a:ext cx="7731300" cy="92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rgbClr val="00FF00"/>
                </a:solidFill>
                <a:latin typeface="Roboto Serif"/>
                <a:ea typeface="Roboto Serif"/>
                <a:cs typeface="Roboto Serif"/>
                <a:sym typeface="Roboto Serif"/>
              </a:rPr>
              <a:t>Excellent pushing and grading capability, owing to the shape and size of the blade, and the robust dozer arms</a:t>
            </a:r>
            <a:endParaRPr sz="1500">
              <a:solidFill>
                <a:schemeClr val="lt1"/>
              </a:solidFill>
              <a:latin typeface="Roboto Serif"/>
              <a:ea typeface="Roboto Serif"/>
              <a:cs typeface="Roboto Serif"/>
              <a:sym typeface="Roboto Serif"/>
            </a:endParaRPr>
          </a:p>
        </p:txBody>
      </p:sp>
      <p:pic>
        <p:nvPicPr>
          <p:cNvPr id="621" name="Google Shape;621;p73" title="Dozing sped up.mp4">
            <a:hlinkClick r:id="rId3"/>
          </p:cNvPr>
          <p:cNvPicPr preferRelativeResize="0"/>
          <p:nvPr/>
        </p:nvPicPr>
        <p:blipFill>
          <a:blip r:embed="rId4">
            <a:alphaModFix/>
          </a:blip>
          <a:stretch>
            <a:fillRect/>
          </a:stretch>
        </p:blipFill>
        <p:spPr>
          <a:xfrm>
            <a:off x="2058150" y="921850"/>
            <a:ext cx="5126425" cy="2990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1"/>
                                        </p:tgtEl>
                                        <p:attrNameLst>
                                          <p:attrName>style.visibility</p:attrName>
                                        </p:attrNameLst>
                                      </p:cBhvr>
                                      <p:to>
                                        <p:strVal val="visible"/>
                                      </p:to>
                                    </p:set>
                                    <p:animEffect transition="in" filter="fade">
                                      <p:cBhvr>
                                        <p:cTn id="7" dur="10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rgbClr val="000000"/>
              </a:buClr>
              <a:buSzPct val="35357"/>
              <a:buFont typeface="Arial"/>
              <a:buNone/>
            </a:pPr>
            <a:r>
              <a:rPr lang="en" b="1">
                <a:solidFill>
                  <a:schemeClr val="lt2"/>
                </a:solidFill>
                <a:latin typeface="Roboto Serif"/>
                <a:ea typeface="Roboto Serif"/>
                <a:cs typeface="Roboto Serif"/>
                <a:sym typeface="Roboto Serif"/>
              </a:rPr>
              <a:t>The Project</a:t>
            </a:r>
            <a:r>
              <a:rPr lang="en">
                <a:solidFill>
                  <a:schemeClr val="lt2"/>
                </a:solidFill>
                <a:latin typeface="Roboto Serif"/>
                <a:ea typeface="Roboto Serif"/>
                <a:cs typeface="Roboto Serif"/>
                <a:sym typeface="Roboto Serif"/>
              </a:rPr>
              <a:t>: </a:t>
            </a:r>
            <a:r>
              <a:rPr lang="en">
                <a:solidFill>
                  <a:srgbClr val="FFD700"/>
                </a:solidFill>
                <a:latin typeface="Roboto Serif"/>
                <a:ea typeface="Roboto Serif"/>
                <a:cs typeface="Roboto Serif"/>
                <a:sym typeface="Roboto Serif"/>
              </a:rPr>
              <a:t>Lunar ROADSTER</a:t>
            </a:r>
            <a:endParaRPr>
              <a:solidFill>
                <a:srgbClr val="FFD700"/>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endParaRPr>
          </a:p>
        </p:txBody>
      </p:sp>
      <p:sp>
        <p:nvSpPr>
          <p:cNvPr id="157" name="Google Shape;157;p29"/>
          <p:cNvSpPr txBox="1">
            <a:spLocks noGrp="1"/>
          </p:cNvSpPr>
          <p:nvPr>
            <p:ph type="body" idx="1"/>
          </p:nvPr>
        </p:nvSpPr>
        <p:spPr>
          <a:xfrm>
            <a:off x="205450" y="992075"/>
            <a:ext cx="3742500" cy="3696000"/>
          </a:xfrm>
          <a:prstGeom prst="rect">
            <a:avLst/>
          </a:prstGeom>
        </p:spPr>
        <p:txBody>
          <a:bodyPr spcFirstLastPara="1" wrap="square" lIns="91425" tIns="91425" rIns="91425" bIns="91425" anchor="t" anchorCtr="0">
            <a:normAutofit fontScale="77500" lnSpcReduction="20000"/>
          </a:bodyPr>
          <a:lstStyle/>
          <a:p>
            <a:pPr marL="0" lvl="0" indent="0" algn="just" rtl="0">
              <a:spcBef>
                <a:spcPts val="0"/>
              </a:spcBef>
              <a:spcAft>
                <a:spcPts val="0"/>
              </a:spcAft>
              <a:buNone/>
            </a:pPr>
            <a:r>
              <a:rPr lang="en" sz="1700">
                <a:solidFill>
                  <a:schemeClr val="lt1"/>
                </a:solidFill>
                <a:latin typeface="Roboto Serif"/>
                <a:ea typeface="Roboto Serif"/>
                <a:cs typeface="Roboto Serif"/>
                <a:sym typeface="Roboto Serif"/>
              </a:rPr>
              <a:t>An autonomous </a:t>
            </a:r>
            <a:r>
              <a:rPr lang="en" sz="1700">
                <a:solidFill>
                  <a:srgbClr val="FFFF00"/>
                </a:solidFill>
                <a:latin typeface="Roboto Serif"/>
                <a:ea typeface="Roboto Serif"/>
                <a:cs typeface="Roboto Serif"/>
                <a:sym typeface="Roboto Serif"/>
              </a:rPr>
              <a:t>moon-working</a:t>
            </a:r>
            <a:r>
              <a:rPr lang="en" sz="1700">
                <a:solidFill>
                  <a:schemeClr val="lt1"/>
                </a:solidFill>
                <a:latin typeface="Roboto Serif"/>
                <a:ea typeface="Roboto Serif"/>
                <a:cs typeface="Roboto Serif"/>
                <a:sym typeface="Roboto Serif"/>
              </a:rPr>
              <a:t> rover capable of finding ideal exploration routes and creating traversable surface trails. </a:t>
            </a:r>
            <a:endParaRPr sz="1700">
              <a:solidFill>
                <a:schemeClr val="lt1"/>
              </a:solidFill>
              <a:latin typeface="Roboto Serif"/>
              <a:ea typeface="Roboto Serif"/>
              <a:cs typeface="Roboto Serif"/>
              <a:sym typeface="Roboto Serif"/>
            </a:endParaRPr>
          </a:p>
          <a:p>
            <a:pPr marL="0" lvl="0" indent="0" algn="just" rtl="0">
              <a:spcBef>
                <a:spcPts val="1200"/>
              </a:spcBef>
              <a:spcAft>
                <a:spcPts val="0"/>
              </a:spcAft>
              <a:buNone/>
            </a:pPr>
            <a:r>
              <a:rPr lang="en" sz="1700">
                <a:solidFill>
                  <a:schemeClr val="lt1"/>
                </a:solidFill>
                <a:latin typeface="Roboto Serif"/>
                <a:ea typeface="Roboto Serif"/>
                <a:cs typeface="Roboto Serif"/>
                <a:sym typeface="Roboto Serif"/>
              </a:rPr>
              <a:t>By </a:t>
            </a:r>
            <a:r>
              <a:rPr lang="en" sz="1700">
                <a:solidFill>
                  <a:srgbClr val="FFFF00"/>
                </a:solidFill>
                <a:latin typeface="Roboto Serif"/>
                <a:ea typeface="Roboto Serif"/>
                <a:cs typeface="Roboto Serif"/>
                <a:sym typeface="Roboto Serif"/>
              </a:rPr>
              <a:t>grooming trail paths</a:t>
            </a:r>
            <a:r>
              <a:rPr lang="en" sz="1700">
                <a:solidFill>
                  <a:schemeClr val="lt1"/>
                </a:solidFill>
                <a:latin typeface="Roboto Serif"/>
                <a:ea typeface="Roboto Serif"/>
                <a:cs typeface="Roboto Serif"/>
                <a:sym typeface="Roboto Serif"/>
              </a:rPr>
              <a:t>, rovers with less traversing capabilities will be able to travel at higher speeds and higher power efficiencies. </a:t>
            </a:r>
            <a:endParaRPr sz="1700">
              <a:solidFill>
                <a:schemeClr val="lt1"/>
              </a:solidFill>
              <a:latin typeface="Roboto Serif"/>
              <a:ea typeface="Roboto Serif"/>
              <a:cs typeface="Roboto Serif"/>
              <a:sym typeface="Roboto Serif"/>
            </a:endParaRPr>
          </a:p>
          <a:p>
            <a:pPr marL="0" lvl="0" indent="0" algn="just" rtl="0">
              <a:spcBef>
                <a:spcPts val="1200"/>
              </a:spcBef>
              <a:spcAft>
                <a:spcPts val="0"/>
              </a:spcAft>
              <a:buNone/>
            </a:pPr>
            <a:r>
              <a:rPr lang="en" sz="1700">
                <a:solidFill>
                  <a:schemeClr val="lt1"/>
                </a:solidFill>
                <a:latin typeface="Roboto Serif"/>
                <a:ea typeface="Roboto Serif"/>
                <a:cs typeface="Roboto Serif"/>
                <a:sym typeface="Roboto Serif"/>
              </a:rPr>
              <a:t>A traversable and circuitous trail path will allow rovers to </a:t>
            </a:r>
            <a:r>
              <a:rPr lang="en" sz="1700">
                <a:solidFill>
                  <a:srgbClr val="FFFF00"/>
                </a:solidFill>
                <a:latin typeface="Roboto Serif"/>
                <a:ea typeface="Roboto Serif"/>
                <a:cs typeface="Roboto Serif"/>
                <a:sym typeface="Roboto Serif"/>
              </a:rPr>
              <a:t>maintain sun-synchronicity</a:t>
            </a:r>
            <a:r>
              <a:rPr lang="en" sz="1700">
                <a:solidFill>
                  <a:schemeClr val="lt1"/>
                </a:solidFill>
                <a:latin typeface="Roboto Serif"/>
                <a:ea typeface="Roboto Serif"/>
                <a:cs typeface="Roboto Serif"/>
                <a:sym typeface="Roboto Serif"/>
              </a:rPr>
              <a:t>, thereby allowing machines to run for much longer. </a:t>
            </a:r>
            <a:endParaRPr sz="1700">
              <a:solidFill>
                <a:schemeClr val="lt1"/>
              </a:solidFill>
              <a:latin typeface="Roboto Serif"/>
              <a:ea typeface="Roboto Serif"/>
              <a:cs typeface="Roboto Serif"/>
              <a:sym typeface="Roboto Serif"/>
            </a:endParaRPr>
          </a:p>
          <a:p>
            <a:pPr marL="0" lvl="0" indent="0" algn="just" rtl="0">
              <a:spcBef>
                <a:spcPts val="1200"/>
              </a:spcBef>
              <a:spcAft>
                <a:spcPts val="1200"/>
              </a:spcAft>
              <a:buNone/>
            </a:pPr>
            <a:r>
              <a:rPr lang="en" sz="1700">
                <a:solidFill>
                  <a:schemeClr val="lt1"/>
                </a:solidFill>
                <a:latin typeface="Roboto Serif"/>
                <a:ea typeface="Roboto Serif"/>
                <a:cs typeface="Roboto Serif"/>
                <a:sym typeface="Roboto Serif"/>
              </a:rPr>
              <a:t>The groomed trails will become the  </a:t>
            </a:r>
            <a:r>
              <a:rPr lang="en" sz="1700">
                <a:solidFill>
                  <a:srgbClr val="FFFF00"/>
                </a:solidFill>
                <a:latin typeface="Roboto Serif"/>
                <a:ea typeface="Roboto Serif"/>
                <a:cs typeface="Roboto Serif"/>
                <a:sym typeface="Roboto Serif"/>
              </a:rPr>
              <a:t>backbone for colonization</a:t>
            </a:r>
            <a:r>
              <a:rPr lang="en" sz="1700">
                <a:solidFill>
                  <a:schemeClr val="lt1"/>
                </a:solidFill>
                <a:latin typeface="Roboto Serif"/>
                <a:ea typeface="Roboto Serif"/>
                <a:cs typeface="Roboto Serif"/>
                <a:sym typeface="Roboto Serif"/>
              </a:rPr>
              <a:t> of the Moon by enabling transportation, logistics and enterprise development. </a:t>
            </a:r>
            <a:endParaRPr sz="1700">
              <a:solidFill>
                <a:schemeClr val="lt1"/>
              </a:solidFill>
              <a:latin typeface="Roboto Serif"/>
              <a:ea typeface="Roboto Serif"/>
              <a:cs typeface="Roboto Serif"/>
              <a:sym typeface="Roboto Serif"/>
            </a:endParaRPr>
          </a:p>
        </p:txBody>
      </p:sp>
      <p:pic>
        <p:nvPicPr>
          <p:cNvPr id="158" name="Google Shape;158;p29"/>
          <p:cNvPicPr preferRelativeResize="0"/>
          <p:nvPr/>
        </p:nvPicPr>
        <p:blipFill>
          <a:blip r:embed="rId3">
            <a:alphaModFix/>
          </a:blip>
          <a:stretch>
            <a:fillRect/>
          </a:stretch>
        </p:blipFill>
        <p:spPr>
          <a:xfrm>
            <a:off x="4082550" y="1442550"/>
            <a:ext cx="4891300" cy="2795028"/>
          </a:xfrm>
          <a:prstGeom prst="rect">
            <a:avLst/>
          </a:prstGeom>
          <a:noFill/>
          <a:ln>
            <a:noFill/>
          </a:ln>
        </p:spPr>
      </p:pic>
      <p:sp>
        <p:nvSpPr>
          <p:cNvPr id="159" name="Google Shape;15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50</a:t>
            </a:fld>
            <a:endParaRPr>
              <a:solidFill>
                <a:schemeClr val="lt1"/>
              </a:solidFill>
            </a:endParaRPr>
          </a:p>
        </p:txBody>
      </p:sp>
      <p:sp>
        <p:nvSpPr>
          <p:cNvPr id="627" name="Google Shape;627;p74"/>
          <p:cNvSpPr txBox="1"/>
          <p:nvPr/>
        </p:nvSpPr>
        <p:spPr>
          <a:xfrm>
            <a:off x="3783475" y="617050"/>
            <a:ext cx="5320500" cy="45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Assembly that enables movement of the rover by acting as an interface between the drivetrain and ground.</a:t>
            </a:r>
            <a:endParaRPr sz="15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Wheel (3D Printed - PLA)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Mounting Assembly to the Suspension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Drive Train (Differential and Steering)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Motors</a:t>
            </a:r>
            <a:endParaRPr sz="15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8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Provide required traction for movement and grading of sand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Minimize wheel slip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Allow for steering in sand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Desirable - Use materials that can function on the Lunar Surface</a:t>
            </a:r>
            <a:endParaRPr sz="1500">
              <a:solidFill>
                <a:schemeClr val="lt1"/>
              </a:solidFill>
              <a:latin typeface="Roboto Serif"/>
              <a:ea typeface="Roboto Serif"/>
              <a:cs typeface="Roboto Serif"/>
              <a:sym typeface="Roboto Serif"/>
            </a:endParaRPr>
          </a:p>
          <a:p>
            <a:pPr marL="457200" lvl="0" indent="0" algn="l" rtl="0">
              <a:lnSpc>
                <a:spcPct val="115000"/>
              </a:lnSpc>
              <a:spcBef>
                <a:spcPts val="0"/>
              </a:spcBef>
              <a:spcAft>
                <a:spcPts val="0"/>
              </a:spcAft>
              <a:buNone/>
            </a:pPr>
            <a:endParaRPr sz="1500">
              <a:solidFill>
                <a:schemeClr val="lt1"/>
              </a:solidFill>
              <a:latin typeface="Roboto Serif"/>
              <a:ea typeface="Roboto Serif"/>
              <a:cs typeface="Roboto Serif"/>
              <a:sym typeface="Roboto Serif"/>
            </a:endParaRPr>
          </a:p>
        </p:txBody>
      </p:sp>
      <p:sp>
        <p:nvSpPr>
          <p:cNvPr id="628" name="Google Shape;628;p7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Wheel Assembly Unit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629" name="Google Shape;629;p74"/>
          <p:cNvPicPr preferRelativeResize="0"/>
          <p:nvPr/>
        </p:nvPicPr>
        <p:blipFill>
          <a:blip r:embed="rId3">
            <a:alphaModFix/>
          </a:blip>
          <a:stretch>
            <a:fillRect/>
          </a:stretch>
        </p:blipFill>
        <p:spPr>
          <a:xfrm>
            <a:off x="262775" y="901174"/>
            <a:ext cx="3382575" cy="3473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51</a:t>
            </a:fld>
            <a:endParaRPr>
              <a:solidFill>
                <a:schemeClr val="lt1"/>
              </a:solidFill>
            </a:endParaRPr>
          </a:p>
        </p:txBody>
      </p:sp>
      <p:sp>
        <p:nvSpPr>
          <p:cNvPr id="635" name="Google Shape;635;p75"/>
          <p:cNvSpPr txBox="1"/>
          <p:nvPr/>
        </p:nvSpPr>
        <p:spPr>
          <a:xfrm>
            <a:off x="3892975" y="494425"/>
            <a:ext cx="5150700" cy="456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Design single-part iterations in SolidWorks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3D-print designs and test in the MoonYard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Observe and re-design until the design is satisfactory </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9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3D Printing the wheel is a long process with frequent failures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Steering system of the rover is fragile and frequently disengages - solved. </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9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Completed</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Demonstrated mobility and pushing power with 4 printed wheels in SVD </a:t>
            </a:r>
            <a:endParaRPr sz="1600">
              <a:solidFill>
                <a:schemeClr val="lt1"/>
              </a:solidFill>
              <a:latin typeface="Roboto Serif"/>
              <a:ea typeface="Roboto Serif"/>
              <a:cs typeface="Roboto Serif"/>
              <a:sym typeface="Roboto Serif"/>
            </a:endParaRPr>
          </a:p>
        </p:txBody>
      </p:sp>
      <p:sp>
        <p:nvSpPr>
          <p:cNvPr id="636" name="Google Shape;636;p75"/>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Wheel Assembly Unit</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637" name="Google Shape;637;p75"/>
          <p:cNvPicPr preferRelativeResize="0"/>
          <p:nvPr/>
        </p:nvPicPr>
        <p:blipFill rotWithShape="1">
          <a:blip r:embed="rId3">
            <a:alphaModFix/>
          </a:blip>
          <a:srcRect t="9185" b="34147"/>
          <a:stretch/>
        </p:blipFill>
        <p:spPr>
          <a:xfrm>
            <a:off x="354475" y="540850"/>
            <a:ext cx="3165051" cy="2391439"/>
          </a:xfrm>
          <a:prstGeom prst="rect">
            <a:avLst/>
          </a:prstGeom>
          <a:noFill/>
          <a:ln>
            <a:noFill/>
          </a:ln>
        </p:spPr>
      </p:pic>
      <p:pic>
        <p:nvPicPr>
          <p:cNvPr id="638" name="Google Shape;638;p75"/>
          <p:cNvPicPr preferRelativeResize="0"/>
          <p:nvPr/>
        </p:nvPicPr>
        <p:blipFill rotWithShape="1">
          <a:blip r:embed="rId4">
            <a:alphaModFix/>
          </a:blip>
          <a:srcRect t="27966" b="23549"/>
          <a:stretch/>
        </p:blipFill>
        <p:spPr>
          <a:xfrm>
            <a:off x="354475" y="3010651"/>
            <a:ext cx="3165051" cy="20461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52</a:t>
            </a:fld>
            <a:endParaRPr>
              <a:solidFill>
                <a:schemeClr val="lt1"/>
              </a:solidFill>
            </a:endParaRPr>
          </a:p>
        </p:txBody>
      </p:sp>
      <p:sp>
        <p:nvSpPr>
          <p:cNvPr id="644" name="Google Shape;644;p76"/>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Wheel Assembly Unit</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645" name="Google Shape;645;p76" title="Autograding">
            <a:hlinkClick r:id="rId3"/>
          </p:cNvPr>
          <p:cNvPicPr preferRelativeResize="0"/>
          <p:nvPr/>
        </p:nvPicPr>
        <p:blipFill>
          <a:blip r:embed="rId4">
            <a:alphaModFix/>
          </a:blip>
          <a:stretch>
            <a:fillRect/>
          </a:stretch>
        </p:blipFill>
        <p:spPr>
          <a:xfrm>
            <a:off x="422525" y="540850"/>
            <a:ext cx="4149475" cy="3112125"/>
          </a:xfrm>
          <a:prstGeom prst="rect">
            <a:avLst/>
          </a:prstGeom>
          <a:noFill/>
          <a:ln>
            <a:noFill/>
          </a:ln>
        </p:spPr>
      </p:pic>
      <p:pic>
        <p:nvPicPr>
          <p:cNvPr id="646" name="Google Shape;646;p76" title="Autograding">
            <a:hlinkClick r:id="rId3"/>
          </p:cNvPr>
          <p:cNvPicPr preferRelativeResize="0"/>
          <p:nvPr/>
        </p:nvPicPr>
        <p:blipFill>
          <a:blip r:embed="rId4">
            <a:alphaModFix/>
          </a:blip>
          <a:stretch>
            <a:fillRect/>
          </a:stretch>
        </p:blipFill>
        <p:spPr>
          <a:xfrm>
            <a:off x="4871675" y="540850"/>
            <a:ext cx="4149475" cy="3112125"/>
          </a:xfrm>
          <a:prstGeom prst="rect">
            <a:avLst/>
          </a:prstGeom>
          <a:noFill/>
          <a:ln>
            <a:noFill/>
          </a:ln>
        </p:spPr>
      </p:pic>
      <p:sp>
        <p:nvSpPr>
          <p:cNvPr id="647" name="Google Shape;647;p76"/>
          <p:cNvSpPr txBox="1"/>
          <p:nvPr/>
        </p:nvSpPr>
        <p:spPr>
          <a:xfrm>
            <a:off x="675825" y="3912650"/>
            <a:ext cx="7731300" cy="51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00FF00"/>
                </a:solidFill>
                <a:latin typeface="Roboto Serif"/>
                <a:ea typeface="Roboto Serif"/>
                <a:cs typeface="Roboto Serif"/>
                <a:sym typeface="Roboto Serif"/>
              </a:rPr>
              <a:t>Great performance in traction and generating pushing power in all tests</a:t>
            </a:r>
            <a:endParaRPr sz="1600">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5"/>
                                        </p:tgtEl>
                                        <p:attrNameLst>
                                          <p:attrName>style.visibility</p:attrName>
                                        </p:attrNameLst>
                                      </p:cBhvr>
                                      <p:to>
                                        <p:strVal val="visible"/>
                                      </p:to>
                                    </p:set>
                                    <p:animEffect transition="in" filter="fade">
                                      <p:cBhvr>
                                        <p:cTn id="7" dur="1000"/>
                                        <p:tgtEl>
                                          <p:spTgt spid="645"/>
                                        </p:tgtEl>
                                      </p:cBhvr>
                                    </p:animEffect>
                                  </p:childTnLst>
                                </p:cTn>
                              </p:par>
                              <p:par>
                                <p:cTn id="8" presetID="10" presetClass="entr" presetSubtype="0" fill="hold" nodeType="withEffect">
                                  <p:stCondLst>
                                    <p:cond delay="0"/>
                                  </p:stCondLst>
                                  <p:childTnLst>
                                    <p:set>
                                      <p:cBhvr>
                                        <p:cTn id="9" dur="1" fill="hold">
                                          <p:stCondLst>
                                            <p:cond delay="0"/>
                                          </p:stCondLst>
                                        </p:cTn>
                                        <p:tgtEl>
                                          <p:spTgt spid="646"/>
                                        </p:tgtEl>
                                        <p:attrNameLst>
                                          <p:attrName>style.visibility</p:attrName>
                                        </p:attrNameLst>
                                      </p:cBhvr>
                                      <p:to>
                                        <p:strVal val="visible"/>
                                      </p:to>
                                    </p:set>
                                    <p:animEffect transition="in" filter="fade">
                                      <p:cBhvr>
                                        <p:cTn id="10" dur="1000"/>
                                        <p:tgtEl>
                                          <p:spTgt spid="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53</a:t>
            </a:fld>
            <a:endParaRPr>
              <a:solidFill>
                <a:schemeClr val="lt1"/>
              </a:solidFill>
            </a:endParaRPr>
          </a:p>
        </p:txBody>
      </p:sp>
      <p:sp>
        <p:nvSpPr>
          <p:cNvPr id="653" name="Google Shape;653;p77"/>
          <p:cNvSpPr txBox="1"/>
          <p:nvPr/>
        </p:nvSpPr>
        <p:spPr>
          <a:xfrm>
            <a:off x="3783475" y="921875"/>
            <a:ext cx="49011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Power transfer methodologies for rover mechanisms. </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DC Motors with Encoders (x4)</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Linear Actuator (with feedback)</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Deliver power to wheels for mobility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Steer the front and rear wheels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Actuate the dozer assembly to facilitate mobility and dozing</a:t>
            </a:r>
            <a:endParaRPr sz="1500">
              <a:solidFill>
                <a:schemeClr val="lt1"/>
              </a:solidFill>
              <a:latin typeface="Roboto Serif"/>
              <a:ea typeface="Roboto Serif"/>
              <a:cs typeface="Roboto Serif"/>
              <a:sym typeface="Roboto Serif"/>
            </a:endParaRPr>
          </a:p>
        </p:txBody>
      </p:sp>
      <p:sp>
        <p:nvSpPr>
          <p:cNvPr id="654" name="Google Shape;654;p7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Actuation Subsystem</a:t>
            </a:r>
            <a:endParaRPr b="1">
              <a:solidFill>
                <a:schemeClr val="lt1"/>
              </a:solidFill>
              <a:latin typeface="Roboto Serif"/>
              <a:ea typeface="Roboto Serif"/>
              <a:cs typeface="Roboto Serif"/>
              <a:sym typeface="Roboto Serif"/>
            </a:endParaRPr>
          </a:p>
        </p:txBody>
      </p:sp>
      <p:pic>
        <p:nvPicPr>
          <p:cNvPr id="655" name="Google Shape;655;p77"/>
          <p:cNvPicPr preferRelativeResize="0"/>
          <p:nvPr/>
        </p:nvPicPr>
        <p:blipFill>
          <a:blip r:embed="rId3">
            <a:alphaModFix/>
          </a:blip>
          <a:stretch>
            <a:fillRect/>
          </a:stretch>
        </p:blipFill>
        <p:spPr>
          <a:xfrm>
            <a:off x="1219425" y="2607525"/>
            <a:ext cx="1962425" cy="1962425"/>
          </a:xfrm>
          <a:prstGeom prst="rect">
            <a:avLst/>
          </a:prstGeom>
          <a:noFill/>
          <a:ln>
            <a:noFill/>
          </a:ln>
        </p:spPr>
      </p:pic>
      <p:pic>
        <p:nvPicPr>
          <p:cNvPr id="656" name="Google Shape;656;p77"/>
          <p:cNvPicPr preferRelativeResize="0"/>
          <p:nvPr/>
        </p:nvPicPr>
        <p:blipFill>
          <a:blip r:embed="rId4">
            <a:alphaModFix/>
          </a:blip>
          <a:stretch>
            <a:fillRect/>
          </a:stretch>
        </p:blipFill>
        <p:spPr>
          <a:xfrm rot="5400000">
            <a:off x="1296088" y="707738"/>
            <a:ext cx="1809100" cy="1809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54</a:t>
            </a:fld>
            <a:endParaRPr>
              <a:solidFill>
                <a:schemeClr val="lt1"/>
              </a:solidFill>
            </a:endParaRPr>
          </a:p>
        </p:txBody>
      </p:sp>
      <p:sp>
        <p:nvSpPr>
          <p:cNvPr id="662" name="Google Shape;662;p78"/>
          <p:cNvSpPr txBox="1"/>
          <p:nvPr/>
        </p:nvSpPr>
        <p:spPr>
          <a:xfrm>
            <a:off x="4083250" y="875425"/>
            <a:ext cx="47955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Selected drive motors with higher torque for better traction and mobility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Selected linear actuator for dozer assembly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Interfaced drive motors and steering motors with Roboclaw motor controller</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Interfaced Actuator with Linear Actuator Controller Board and Arduino Due </a:t>
            </a:r>
            <a:endParaRPr sz="13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Worn-out pinion gears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Hard-to find spares (resolved) </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100% Complete</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Demonstrated enhanced steering and driving in SVD</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rgbClr val="EEFF41"/>
              </a:buClr>
              <a:buSzPts val="1300"/>
              <a:buFont typeface="Roboto Serif"/>
              <a:buChar char="●"/>
            </a:pPr>
            <a:r>
              <a:rPr lang="en" sz="1300">
                <a:solidFill>
                  <a:srgbClr val="EEFF41"/>
                </a:solidFill>
                <a:latin typeface="Roboto Serif"/>
                <a:ea typeface="Roboto Serif"/>
                <a:cs typeface="Roboto Serif"/>
                <a:sym typeface="Roboto Serif"/>
              </a:rPr>
              <a:t>Linear actuator has been tuned by switching to analog control, eliminating oscillations</a:t>
            </a:r>
            <a:endParaRPr sz="1300">
              <a:solidFill>
                <a:srgbClr val="EEFF41"/>
              </a:solidFill>
              <a:latin typeface="Roboto Serif"/>
              <a:ea typeface="Roboto Serif"/>
              <a:cs typeface="Roboto Serif"/>
              <a:sym typeface="Roboto Serif"/>
            </a:endParaRPr>
          </a:p>
        </p:txBody>
      </p:sp>
      <p:sp>
        <p:nvSpPr>
          <p:cNvPr id="663" name="Google Shape;663;p7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Actuation Subsystem</a:t>
            </a:r>
            <a:endParaRPr b="1">
              <a:solidFill>
                <a:schemeClr val="lt1"/>
              </a:solidFill>
              <a:latin typeface="Roboto Serif"/>
              <a:ea typeface="Roboto Serif"/>
              <a:cs typeface="Roboto Serif"/>
              <a:sym typeface="Roboto Serif"/>
            </a:endParaRPr>
          </a:p>
        </p:txBody>
      </p:sp>
      <p:pic>
        <p:nvPicPr>
          <p:cNvPr id="664" name="Google Shape;664;p78"/>
          <p:cNvPicPr preferRelativeResize="0"/>
          <p:nvPr/>
        </p:nvPicPr>
        <p:blipFill>
          <a:blip r:embed="rId3">
            <a:alphaModFix/>
          </a:blip>
          <a:stretch>
            <a:fillRect/>
          </a:stretch>
        </p:blipFill>
        <p:spPr>
          <a:xfrm>
            <a:off x="1089050" y="2824427"/>
            <a:ext cx="2496075" cy="1938625"/>
          </a:xfrm>
          <a:prstGeom prst="rect">
            <a:avLst/>
          </a:prstGeom>
          <a:noFill/>
          <a:ln>
            <a:noFill/>
          </a:ln>
        </p:spPr>
      </p:pic>
      <p:pic>
        <p:nvPicPr>
          <p:cNvPr id="665" name="Google Shape;665;p78"/>
          <p:cNvPicPr preferRelativeResize="0"/>
          <p:nvPr/>
        </p:nvPicPr>
        <p:blipFill>
          <a:blip r:embed="rId4">
            <a:alphaModFix/>
          </a:blip>
          <a:stretch>
            <a:fillRect/>
          </a:stretch>
        </p:blipFill>
        <p:spPr>
          <a:xfrm>
            <a:off x="935838" y="769450"/>
            <a:ext cx="2802488" cy="190257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55</a:t>
            </a:fld>
            <a:endParaRPr>
              <a:solidFill>
                <a:schemeClr val="lt1"/>
              </a:solidFill>
            </a:endParaRPr>
          </a:p>
        </p:txBody>
      </p:sp>
      <p:sp>
        <p:nvSpPr>
          <p:cNvPr id="671" name="Google Shape;671;p7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Actuation Subsystem </a:t>
            </a:r>
            <a:endParaRPr b="1">
              <a:solidFill>
                <a:schemeClr val="lt1"/>
              </a:solidFill>
              <a:latin typeface="Roboto Serif"/>
              <a:ea typeface="Roboto Serif"/>
              <a:cs typeface="Roboto Serif"/>
              <a:sym typeface="Roboto Serif"/>
            </a:endParaRPr>
          </a:p>
          <a:p>
            <a:pPr marL="0" lvl="0" indent="0" algn="l" rtl="0">
              <a:spcBef>
                <a:spcPts val="0"/>
              </a:spcBef>
              <a:spcAft>
                <a:spcPts val="0"/>
              </a:spcAft>
              <a:buClr>
                <a:schemeClr val="dk1"/>
              </a:buClr>
              <a:buSzPct val="39285"/>
              <a:buFont typeface="Arial"/>
              <a:buNone/>
            </a:pPr>
            <a:endParaRPr b="1">
              <a:solidFill>
                <a:schemeClr val="lt1"/>
              </a:solidFill>
              <a:latin typeface="Roboto Serif"/>
              <a:ea typeface="Roboto Serif"/>
              <a:cs typeface="Roboto Serif"/>
              <a:sym typeface="Roboto Serif"/>
            </a:endParaRPr>
          </a:p>
        </p:txBody>
      </p:sp>
      <p:sp>
        <p:nvSpPr>
          <p:cNvPr id="672" name="Google Shape;672;p79"/>
          <p:cNvSpPr txBox="1"/>
          <p:nvPr/>
        </p:nvSpPr>
        <p:spPr>
          <a:xfrm>
            <a:off x="974575" y="3890250"/>
            <a:ext cx="7731300" cy="92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rgbClr val="00FF00"/>
                </a:solidFill>
                <a:latin typeface="Roboto Serif"/>
                <a:ea typeface="Roboto Serif"/>
                <a:cs typeface="Roboto Serif"/>
                <a:sym typeface="Roboto Serif"/>
              </a:rPr>
              <a:t>New drive motors provide adequate motion in the Moonyard. Actuator has the capability to lift the rover, as demonstrated in SVD, oscillations have been resolved. </a:t>
            </a:r>
            <a:endParaRPr sz="1500">
              <a:solidFill>
                <a:schemeClr val="lt1"/>
              </a:solidFill>
              <a:latin typeface="Roboto Serif"/>
              <a:ea typeface="Roboto Serif"/>
              <a:cs typeface="Roboto Serif"/>
              <a:sym typeface="Roboto Serif"/>
            </a:endParaRPr>
          </a:p>
        </p:txBody>
      </p:sp>
      <p:pic>
        <p:nvPicPr>
          <p:cNvPr id="673" name="Google Shape;673;p79" title="actuation sped up.mp4">
            <a:hlinkClick r:id="rId3"/>
          </p:cNvPr>
          <p:cNvPicPr preferRelativeResize="0"/>
          <p:nvPr/>
        </p:nvPicPr>
        <p:blipFill>
          <a:blip r:embed="rId4">
            <a:alphaModFix/>
          </a:blip>
          <a:stretch>
            <a:fillRect/>
          </a:stretch>
        </p:blipFill>
        <p:spPr>
          <a:xfrm>
            <a:off x="1976200" y="769450"/>
            <a:ext cx="5277154" cy="2968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fade">
                                      <p:cBhvr>
                                        <p:cTn id="7" dur="100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56</a:t>
            </a:fld>
            <a:endParaRPr>
              <a:solidFill>
                <a:schemeClr val="lt1"/>
              </a:solidFill>
            </a:endParaRPr>
          </a:p>
        </p:txBody>
      </p:sp>
      <p:sp>
        <p:nvSpPr>
          <p:cNvPr id="679" name="Google Shape;679;p80"/>
          <p:cNvSpPr txBox="1"/>
          <p:nvPr/>
        </p:nvSpPr>
        <p:spPr>
          <a:xfrm>
            <a:off x="4621675" y="645925"/>
            <a:ext cx="46344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Description:</a:t>
            </a:r>
            <a:r>
              <a:rPr lang="en" sz="1200">
                <a:solidFill>
                  <a:schemeClr val="lt1"/>
                </a:solidFill>
                <a:latin typeface="Roboto Serif"/>
                <a:ea typeface="Roboto Serif"/>
                <a:cs typeface="Roboto Serif"/>
                <a:sym typeface="Roboto Serif"/>
              </a:rPr>
              <a:t> Rover’s power and logic circuitry.</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Requirements:</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Buck Converter (20 V -&gt; 12 V)</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Power Distribution Board (PDB)</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RoboClaw Motor Controller - 2</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Linear Actuator Controller</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Linear Actuator</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Zed 2i Depth Camera </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E-Stop </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Wireless Switch </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IMU - VectorNav VN100</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Arduino Due</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Nvidia Jetson Xavier AGX</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Wireless Receiver for Joystick</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DC motors with Encoders</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Expected Functionality: </a:t>
            </a:r>
            <a:endParaRPr sz="1200" b="1">
              <a:solidFill>
                <a:srgbClr val="FFD700"/>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Distribute power efficiently to all rover components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Ensure stable voltage levels for uninterrupted operation</a:t>
            </a:r>
            <a:endParaRPr sz="1200">
              <a:solidFill>
                <a:schemeClr val="lt1"/>
              </a:solidFill>
              <a:latin typeface="Roboto Serif"/>
              <a:ea typeface="Roboto Serif"/>
              <a:cs typeface="Roboto Serif"/>
              <a:sym typeface="Roboto Serif"/>
            </a:endParaRPr>
          </a:p>
        </p:txBody>
      </p:sp>
      <p:sp>
        <p:nvSpPr>
          <p:cNvPr id="680" name="Google Shape;680;p8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sp>
        <p:nvSpPr>
          <p:cNvPr id="681" name="Google Shape;681;p80"/>
          <p:cNvSpPr txBox="1">
            <a:spLocks noGrp="1"/>
          </p:cNvSpPr>
          <p:nvPr>
            <p:ph type="body" idx="1"/>
          </p:nvPr>
        </p:nvSpPr>
        <p:spPr>
          <a:xfrm>
            <a:off x="294350" y="4484675"/>
            <a:ext cx="38466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690" b="1">
                <a:solidFill>
                  <a:schemeClr val="lt1"/>
                </a:solidFill>
                <a:latin typeface="Roboto Serif"/>
                <a:ea typeface="Roboto Serif"/>
                <a:cs typeface="Roboto Serif"/>
                <a:sym typeface="Roboto Serif"/>
              </a:rPr>
              <a:t>Electrical Circuitry</a:t>
            </a:r>
            <a:endParaRPr sz="1690" b="1">
              <a:solidFill>
                <a:schemeClr val="lt1"/>
              </a:solidFill>
              <a:latin typeface="Roboto Serif"/>
              <a:ea typeface="Roboto Serif"/>
              <a:cs typeface="Roboto Serif"/>
              <a:sym typeface="Roboto Serif"/>
            </a:endParaRPr>
          </a:p>
        </p:txBody>
      </p:sp>
      <p:pic>
        <p:nvPicPr>
          <p:cNvPr id="682" name="Google Shape;682;p80"/>
          <p:cNvPicPr preferRelativeResize="0"/>
          <p:nvPr/>
        </p:nvPicPr>
        <p:blipFill>
          <a:blip r:embed="rId3">
            <a:alphaModFix/>
          </a:blip>
          <a:stretch>
            <a:fillRect/>
          </a:stretch>
        </p:blipFill>
        <p:spPr>
          <a:xfrm>
            <a:off x="294350" y="718825"/>
            <a:ext cx="4217994" cy="412944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57</a:t>
            </a:fld>
            <a:endParaRPr>
              <a:solidFill>
                <a:schemeClr val="lt1"/>
              </a:solidFill>
            </a:endParaRPr>
          </a:p>
        </p:txBody>
      </p:sp>
      <p:sp>
        <p:nvSpPr>
          <p:cNvPr id="688" name="Google Shape;688;p81"/>
          <p:cNvSpPr txBox="1"/>
          <p:nvPr/>
        </p:nvSpPr>
        <p:spPr>
          <a:xfrm>
            <a:off x="3922800" y="799225"/>
            <a:ext cx="51525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Integrated new electrical components and designed a custom Power Distribution Board (PDB) based on updated power requirements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Designed a compact and accessible electronic box to streamline the electrical subsystem setup</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Successfully integrated and tested the PDB within the rover’s electrical system</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rgbClr val="FFFF00"/>
              </a:buClr>
              <a:buSzPts val="1300"/>
              <a:buFont typeface="Roboto Serif"/>
              <a:buChar char="●"/>
            </a:pPr>
            <a:r>
              <a:rPr lang="en" sz="1300">
                <a:solidFill>
                  <a:srgbClr val="FFFF00"/>
                </a:solidFill>
                <a:latin typeface="Roboto Serif"/>
                <a:ea typeface="Roboto Serif"/>
                <a:cs typeface="Roboto Serif"/>
                <a:sym typeface="Roboto Serif"/>
              </a:rPr>
              <a:t>Created robust connections by replacing jumper wires with screw terminals and lever wire connectors</a:t>
            </a:r>
            <a:endParaRPr sz="1300">
              <a:solidFill>
                <a:srgbClr val="FFFF00"/>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9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Understanding and adapting to the existing circuit design and limitations.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Ensuring the compact design of the electronic box while maintaining accessibility and proper cooling.</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100% Completed</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Clr>
                <a:schemeClr val="dk1"/>
              </a:buClr>
              <a:buSzPts val="1100"/>
              <a:buFont typeface="Arial"/>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p:txBody>
      </p:sp>
      <p:sp>
        <p:nvSpPr>
          <p:cNvPr id="689" name="Google Shape;689;p8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pic>
        <p:nvPicPr>
          <p:cNvPr id="690" name="Google Shape;690;p81"/>
          <p:cNvPicPr preferRelativeResize="0"/>
          <p:nvPr/>
        </p:nvPicPr>
        <p:blipFill>
          <a:blip r:embed="rId3">
            <a:alphaModFix/>
          </a:blip>
          <a:stretch>
            <a:fillRect/>
          </a:stretch>
        </p:blipFill>
        <p:spPr>
          <a:xfrm>
            <a:off x="517175" y="752700"/>
            <a:ext cx="3108077" cy="41440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58</a:t>
            </a:fld>
            <a:endParaRPr>
              <a:solidFill>
                <a:schemeClr val="lt1"/>
              </a:solidFill>
            </a:endParaRPr>
          </a:p>
        </p:txBody>
      </p:sp>
      <p:sp>
        <p:nvSpPr>
          <p:cNvPr id="696" name="Google Shape;696;p82"/>
          <p:cNvSpPr txBox="1"/>
          <p:nvPr/>
        </p:nvSpPr>
        <p:spPr>
          <a:xfrm>
            <a:off x="4123431" y="829300"/>
            <a:ext cx="4897800" cy="41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Modeling:</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Developed detailed circuit diagram integrating existing and new electrical components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Modeled custom PDB with over-current, reverse-voltage, and power indication features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Designed electronics box for minimal footprint, cooling, and accessibility</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Analysis: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Verified voltage and current demands for each subsystem component to ensure PDB output stability</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Assessed cable routing and hardware quality assurance</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Testing:</a:t>
            </a:r>
            <a:r>
              <a:rPr lang="en" sz="1300">
                <a:solidFill>
                  <a:schemeClr val="lt1"/>
                </a:solidFill>
                <a:latin typeface="Roboto Serif"/>
                <a:ea typeface="Roboto Serif"/>
                <a:cs typeface="Roboto Serif"/>
                <a:sym typeface="Roboto Serif"/>
              </a:rPr>
              <a:t>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Fall T10: Maintenance, Reliability and Quality Assurance Test</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p:txBody>
      </p:sp>
      <p:sp>
        <p:nvSpPr>
          <p:cNvPr id="697" name="Google Shape;697;p8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pic>
        <p:nvPicPr>
          <p:cNvPr id="698" name="Google Shape;698;p82"/>
          <p:cNvPicPr preferRelativeResize="0"/>
          <p:nvPr/>
        </p:nvPicPr>
        <p:blipFill>
          <a:blip r:embed="rId3">
            <a:alphaModFix/>
          </a:blip>
          <a:stretch>
            <a:fillRect/>
          </a:stretch>
        </p:blipFill>
        <p:spPr>
          <a:xfrm>
            <a:off x="104825" y="802871"/>
            <a:ext cx="3780869" cy="2190828"/>
          </a:xfrm>
          <a:prstGeom prst="rect">
            <a:avLst/>
          </a:prstGeom>
          <a:noFill/>
          <a:ln>
            <a:noFill/>
          </a:ln>
        </p:spPr>
      </p:pic>
      <p:pic>
        <p:nvPicPr>
          <p:cNvPr id="699" name="Google Shape;699;p82"/>
          <p:cNvPicPr preferRelativeResize="0"/>
          <p:nvPr/>
        </p:nvPicPr>
        <p:blipFill rotWithShape="1">
          <a:blip r:embed="rId4">
            <a:alphaModFix/>
          </a:blip>
          <a:srcRect b="48429"/>
          <a:stretch/>
        </p:blipFill>
        <p:spPr>
          <a:xfrm>
            <a:off x="658325" y="3162395"/>
            <a:ext cx="2858762" cy="1846281"/>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3"/>
          <p:cNvSpPr txBox="1">
            <a:spLocks noGrp="1"/>
          </p:cNvSpPr>
          <p:nvPr>
            <p:ph type="title"/>
          </p:nvPr>
        </p:nvSpPr>
        <p:spPr>
          <a:xfrm>
            <a:off x="311700" y="287025"/>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Video Excerpt</a:t>
            </a:r>
            <a:endParaRPr sz="2920" b="1">
              <a:solidFill>
                <a:schemeClr val="lt1"/>
              </a:solidFill>
              <a:latin typeface="Roboto Serif"/>
              <a:ea typeface="Roboto Serif"/>
              <a:cs typeface="Roboto Serif"/>
              <a:sym typeface="Roboto Serif"/>
            </a:endParaRPr>
          </a:p>
        </p:txBody>
      </p:sp>
      <p:sp>
        <p:nvSpPr>
          <p:cNvPr id="705" name="Google Shape;705;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59</a:t>
            </a:fld>
            <a:endParaRPr>
              <a:solidFill>
                <a:schemeClr val="lt1"/>
              </a:solidFill>
            </a:endParaRPr>
          </a:p>
        </p:txBody>
      </p:sp>
      <p:pic>
        <p:nvPicPr>
          <p:cNvPr id="706" name="Google Shape;706;p83" title="CMU MRSD 2025: Team I - Lunar ROADSTER Spring System Video">
            <a:hlinkClick r:id="rId3"/>
          </p:cNvPr>
          <p:cNvPicPr preferRelativeResize="0"/>
          <p:nvPr/>
        </p:nvPicPr>
        <p:blipFill>
          <a:blip r:embed="rId4">
            <a:alphaModFix/>
          </a:blip>
          <a:stretch>
            <a:fillRect/>
          </a:stretch>
        </p:blipFill>
        <p:spPr>
          <a:xfrm>
            <a:off x="976700" y="859725"/>
            <a:ext cx="7190578" cy="404470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6"/>
                                        </p:tgtEl>
                                        <p:attrNameLst>
                                          <p:attrName>style.visibility</p:attrName>
                                        </p:attrNameLst>
                                      </p:cBhvr>
                                      <p:to>
                                        <p:strVal val="visible"/>
                                      </p:to>
                                    </p:set>
                                    <p:animEffect transition="in" filter="fade">
                                      <p:cBhvr>
                                        <p:cTn id="7" dur="1000"/>
                                        <p:tgtEl>
                                          <p:spTgt spid="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grpSp>
        <p:nvGrpSpPr>
          <p:cNvPr id="165" name="Google Shape;165;p30"/>
          <p:cNvGrpSpPr/>
          <p:nvPr/>
        </p:nvGrpSpPr>
        <p:grpSpPr>
          <a:xfrm>
            <a:off x="2198589" y="803015"/>
            <a:ext cx="4114045" cy="4054681"/>
            <a:chOff x="2340950" y="285618"/>
            <a:chExt cx="4462088" cy="4572261"/>
          </a:xfrm>
        </p:grpSpPr>
        <p:pic>
          <p:nvPicPr>
            <p:cNvPr id="166" name="Google Shape;166;p30"/>
            <p:cNvPicPr preferRelativeResize="0"/>
            <p:nvPr/>
          </p:nvPicPr>
          <p:blipFill rotWithShape="1">
            <a:blip r:embed="rId3">
              <a:alphaModFix amt="80000"/>
            </a:blip>
            <a:srcRect l="16019" t="9882" r="33187" b="16032"/>
            <a:stretch/>
          </p:blipFill>
          <p:spPr>
            <a:xfrm>
              <a:off x="2340950" y="285618"/>
              <a:ext cx="4462088" cy="4572261"/>
            </a:xfrm>
            <a:prstGeom prst="rect">
              <a:avLst/>
            </a:prstGeom>
            <a:noFill/>
            <a:ln w="28575" cap="flat" cmpd="sng">
              <a:solidFill>
                <a:srgbClr val="595959"/>
              </a:solidFill>
              <a:prstDash val="solid"/>
              <a:round/>
              <a:headEnd type="none" w="sm" len="sm"/>
              <a:tailEnd type="none" w="sm" len="sm"/>
            </a:ln>
          </p:spPr>
        </p:pic>
        <p:sp>
          <p:nvSpPr>
            <p:cNvPr id="167" name="Google Shape;167;p30"/>
            <p:cNvSpPr/>
            <p:nvPr/>
          </p:nvSpPr>
          <p:spPr>
            <a:xfrm>
              <a:off x="2512747" y="383354"/>
              <a:ext cx="4156148" cy="4387590"/>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38100" cap="flat" cmpd="sng">
              <a:solidFill>
                <a:srgbClr val="00FFFF"/>
              </a:solidFill>
              <a:prstDash val="solid"/>
              <a:round/>
              <a:headEnd type="none" w="med" len="med"/>
              <a:tailEnd type="none" w="med" len="med"/>
            </a:ln>
          </p:spPr>
          <p:txBody>
            <a:bodyPr/>
            <a:lstStyle/>
            <a:p>
              <a:endParaRPr lang="en-US"/>
            </a:p>
          </p:txBody>
        </p:sp>
        <p:cxnSp>
          <p:nvCxnSpPr>
            <p:cNvPr id="168" name="Google Shape;168;p30"/>
            <p:cNvCxnSpPr/>
            <p:nvPr/>
          </p:nvCxnSpPr>
          <p:spPr>
            <a:xfrm rot="10800000" flipH="1">
              <a:off x="5180603" y="3788247"/>
              <a:ext cx="853713" cy="836956"/>
            </a:xfrm>
            <a:prstGeom prst="straightConnector1">
              <a:avLst/>
            </a:prstGeom>
            <a:noFill/>
            <a:ln w="76200" cap="flat" cmpd="sng">
              <a:solidFill>
                <a:srgbClr val="00FF00"/>
              </a:solidFill>
              <a:prstDash val="solid"/>
              <a:round/>
              <a:headEnd type="none" w="med" len="med"/>
              <a:tailEnd type="none" w="med" len="med"/>
            </a:ln>
          </p:spPr>
        </p:cxnSp>
        <p:cxnSp>
          <p:nvCxnSpPr>
            <p:cNvPr id="169" name="Google Shape;169;p30"/>
            <p:cNvCxnSpPr/>
            <p:nvPr/>
          </p:nvCxnSpPr>
          <p:spPr>
            <a:xfrm flipH="1">
              <a:off x="6450549" y="2243133"/>
              <a:ext cx="218337" cy="1163994"/>
            </a:xfrm>
            <a:prstGeom prst="straightConnector1">
              <a:avLst/>
            </a:prstGeom>
            <a:noFill/>
            <a:ln w="76200" cap="flat" cmpd="sng">
              <a:solidFill>
                <a:srgbClr val="00FF00"/>
              </a:solidFill>
              <a:prstDash val="solid"/>
              <a:round/>
              <a:headEnd type="none" w="med" len="med"/>
              <a:tailEnd type="none" w="med" len="med"/>
            </a:ln>
          </p:spPr>
        </p:cxnSp>
        <p:pic>
          <p:nvPicPr>
            <p:cNvPr id="170" name="Google Shape;170;p30"/>
            <p:cNvPicPr preferRelativeResize="0"/>
            <p:nvPr/>
          </p:nvPicPr>
          <p:blipFill>
            <a:blip r:embed="rId4">
              <a:alphaModFix/>
            </a:blip>
            <a:stretch>
              <a:fillRect/>
            </a:stretch>
          </p:blipFill>
          <p:spPr>
            <a:xfrm rot="1950255">
              <a:off x="5033867" y="695346"/>
              <a:ext cx="676291" cy="444506"/>
            </a:xfrm>
            <a:prstGeom prst="rect">
              <a:avLst/>
            </a:prstGeom>
            <a:noFill/>
            <a:ln>
              <a:noFill/>
            </a:ln>
          </p:spPr>
        </p:pic>
        <p:cxnSp>
          <p:nvCxnSpPr>
            <p:cNvPr id="171" name="Google Shape;171;p30"/>
            <p:cNvCxnSpPr/>
            <p:nvPr/>
          </p:nvCxnSpPr>
          <p:spPr>
            <a:xfrm flipH="1">
              <a:off x="2871529" y="552544"/>
              <a:ext cx="1020177" cy="868332"/>
            </a:xfrm>
            <a:prstGeom prst="straightConnector1">
              <a:avLst/>
            </a:prstGeom>
            <a:noFill/>
            <a:ln w="76200" cap="flat" cmpd="sng">
              <a:solidFill>
                <a:srgbClr val="00FF00"/>
              </a:solidFill>
              <a:prstDash val="solid"/>
              <a:round/>
              <a:headEnd type="none" w="med" len="med"/>
              <a:tailEnd type="none" w="med" len="med"/>
            </a:ln>
          </p:spPr>
        </p:cxnSp>
        <p:sp>
          <p:nvSpPr>
            <p:cNvPr id="172" name="Google Shape;172;p30"/>
            <p:cNvSpPr/>
            <p:nvPr/>
          </p:nvSpPr>
          <p:spPr>
            <a:xfrm>
              <a:off x="4546497" y="2850263"/>
              <a:ext cx="689301" cy="678101"/>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30"/>
            <p:cNvSpPr/>
            <p:nvPr/>
          </p:nvSpPr>
          <p:spPr>
            <a:xfrm>
              <a:off x="5732014" y="3940483"/>
              <a:ext cx="302448" cy="292553"/>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30"/>
            <p:cNvSpPr/>
            <p:nvPr/>
          </p:nvSpPr>
          <p:spPr>
            <a:xfrm>
              <a:off x="5235798" y="4139923"/>
              <a:ext cx="341133" cy="345693"/>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5" name="Google Shape;175;p30"/>
            <p:cNvSpPr/>
            <p:nvPr/>
          </p:nvSpPr>
          <p:spPr>
            <a:xfrm>
              <a:off x="2428187" y="504091"/>
              <a:ext cx="4287614" cy="4135316"/>
            </a:xfrm>
            <a:prstGeom prst="ellipse">
              <a:avLst/>
            </a:prstGeom>
            <a:noFill/>
            <a:ln w="28575" cap="flat" cmpd="sng">
              <a:solidFill>
                <a:srgbClr val="FFFFFF"/>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6" name="Google Shape;176;p30"/>
          <p:cNvSpPr txBox="1"/>
          <p:nvPr/>
        </p:nvSpPr>
        <p:spPr>
          <a:xfrm>
            <a:off x="422275" y="1687250"/>
            <a:ext cx="14622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Roboto Serif"/>
                <a:ea typeface="Roboto Serif"/>
                <a:cs typeface="Roboto Serif"/>
                <a:sym typeface="Roboto Serif"/>
              </a:rPr>
              <a:t>Reference Latitude</a:t>
            </a:r>
            <a:endParaRPr sz="18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highlight>
                <a:schemeClr val="dk1"/>
              </a:highlight>
              <a:latin typeface="Roboto Serif"/>
              <a:ea typeface="Roboto Serif"/>
              <a:cs typeface="Roboto Serif"/>
              <a:sym typeface="Roboto Serif"/>
            </a:endParaRPr>
          </a:p>
        </p:txBody>
      </p:sp>
      <p:sp>
        <p:nvSpPr>
          <p:cNvPr id="177" name="Google Shape;177;p30"/>
          <p:cNvSpPr txBox="1"/>
          <p:nvPr/>
        </p:nvSpPr>
        <p:spPr>
          <a:xfrm>
            <a:off x="6480761" y="2850073"/>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highlight>
                  <a:schemeClr val="dk1"/>
                </a:highlight>
                <a:latin typeface="Roboto Serif"/>
                <a:ea typeface="Roboto Serif"/>
                <a:cs typeface="Roboto Serif"/>
                <a:sym typeface="Roboto Serif"/>
              </a:rPr>
              <a:t>Groomed Path</a:t>
            </a:r>
            <a:endParaRPr sz="1800">
              <a:solidFill>
                <a:schemeClr val="lt1"/>
              </a:solidFill>
              <a:highlight>
                <a:schemeClr val="dk1"/>
              </a:highlight>
              <a:latin typeface="Roboto Serif"/>
              <a:ea typeface="Roboto Serif"/>
              <a:cs typeface="Roboto Serif"/>
              <a:sym typeface="Roboto Serif"/>
            </a:endParaRPr>
          </a:p>
        </p:txBody>
      </p:sp>
      <p:sp>
        <p:nvSpPr>
          <p:cNvPr id="178" name="Google Shape;178;p30"/>
          <p:cNvSpPr txBox="1"/>
          <p:nvPr/>
        </p:nvSpPr>
        <p:spPr>
          <a:xfrm>
            <a:off x="595724" y="2963765"/>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latin typeface="Roboto Serif"/>
                <a:ea typeface="Roboto Serif"/>
                <a:cs typeface="Roboto Serif"/>
                <a:sym typeface="Roboto Serif"/>
              </a:rPr>
              <a:t>Crater to Avoid</a:t>
            </a:r>
            <a:endParaRPr sz="1800">
              <a:solidFill>
                <a:srgbClr val="FF00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179" name="Google Shape;179;p30"/>
          <p:cNvSpPr txBox="1"/>
          <p:nvPr/>
        </p:nvSpPr>
        <p:spPr>
          <a:xfrm>
            <a:off x="338650" y="3866025"/>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FF"/>
                </a:solidFill>
                <a:latin typeface="Roboto Serif"/>
                <a:ea typeface="Roboto Serif"/>
                <a:cs typeface="Roboto Serif"/>
                <a:sym typeface="Roboto Serif"/>
              </a:rPr>
              <a:t>Original Traversable Path</a:t>
            </a:r>
            <a:endParaRPr sz="1800">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sp>
        <p:nvSpPr>
          <p:cNvPr id="180" name="Google Shape;180;p30"/>
          <p:cNvSpPr txBox="1"/>
          <p:nvPr/>
        </p:nvSpPr>
        <p:spPr>
          <a:xfrm>
            <a:off x="6415047" y="3960082"/>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9900"/>
                </a:solidFill>
                <a:latin typeface="Roboto Serif"/>
                <a:ea typeface="Roboto Serif"/>
                <a:cs typeface="Roboto Serif"/>
                <a:sym typeface="Roboto Serif"/>
              </a:rPr>
              <a:t>Craters to Groom</a:t>
            </a:r>
            <a:endParaRPr sz="1800">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181" name="Google Shape;181;p30"/>
          <p:cNvSpPr txBox="1"/>
          <p:nvPr/>
        </p:nvSpPr>
        <p:spPr>
          <a:xfrm>
            <a:off x="6441875" y="889700"/>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1C232"/>
                </a:solidFill>
                <a:latin typeface="Roboto Serif"/>
                <a:ea typeface="Roboto Serif"/>
                <a:cs typeface="Roboto Serif"/>
                <a:sym typeface="Roboto Serif"/>
              </a:rPr>
              <a:t>Lunar ROADSTER</a:t>
            </a:r>
            <a:endParaRPr sz="1800">
              <a:solidFill>
                <a:srgbClr val="F1C232"/>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F1C232"/>
              </a:solidFill>
              <a:latin typeface="Roboto Serif"/>
              <a:ea typeface="Roboto Serif"/>
              <a:cs typeface="Roboto Serif"/>
              <a:sym typeface="Roboto Serif"/>
            </a:endParaRPr>
          </a:p>
        </p:txBody>
      </p:sp>
      <p:cxnSp>
        <p:nvCxnSpPr>
          <p:cNvPr id="182" name="Google Shape;182;p30"/>
          <p:cNvCxnSpPr/>
          <p:nvPr/>
        </p:nvCxnSpPr>
        <p:spPr>
          <a:xfrm flipH="1">
            <a:off x="1827131" y="1660935"/>
            <a:ext cx="912900" cy="233400"/>
          </a:xfrm>
          <a:prstGeom prst="straightConnector1">
            <a:avLst/>
          </a:prstGeom>
          <a:noFill/>
          <a:ln w="19050" cap="flat" cmpd="sng">
            <a:solidFill>
              <a:schemeClr val="lt1"/>
            </a:solidFill>
            <a:prstDash val="solid"/>
            <a:round/>
            <a:headEnd type="none" w="med" len="med"/>
            <a:tailEnd type="triangle" w="med" len="med"/>
          </a:ln>
        </p:spPr>
      </p:cxnSp>
      <p:cxnSp>
        <p:nvCxnSpPr>
          <p:cNvPr id="183" name="Google Shape;183;p30"/>
          <p:cNvCxnSpPr/>
          <p:nvPr/>
        </p:nvCxnSpPr>
        <p:spPr>
          <a:xfrm flipH="1">
            <a:off x="1723622" y="3355348"/>
            <a:ext cx="2433300" cy="2100"/>
          </a:xfrm>
          <a:prstGeom prst="straightConnector1">
            <a:avLst/>
          </a:prstGeom>
          <a:noFill/>
          <a:ln w="19050" cap="flat" cmpd="sng">
            <a:solidFill>
              <a:srgbClr val="FF0000"/>
            </a:solidFill>
            <a:prstDash val="solid"/>
            <a:round/>
            <a:headEnd type="none" w="med" len="med"/>
            <a:tailEnd type="triangle" w="med" len="med"/>
          </a:ln>
        </p:spPr>
      </p:cxnSp>
      <p:cxnSp>
        <p:nvCxnSpPr>
          <p:cNvPr id="184" name="Google Shape;184;p30"/>
          <p:cNvCxnSpPr/>
          <p:nvPr/>
        </p:nvCxnSpPr>
        <p:spPr>
          <a:xfrm flipH="1">
            <a:off x="1718745" y="3650044"/>
            <a:ext cx="900000" cy="435900"/>
          </a:xfrm>
          <a:prstGeom prst="straightConnector1">
            <a:avLst/>
          </a:prstGeom>
          <a:noFill/>
          <a:ln w="19050" cap="flat" cmpd="sng">
            <a:solidFill>
              <a:srgbClr val="00FFFF"/>
            </a:solidFill>
            <a:prstDash val="solid"/>
            <a:round/>
            <a:headEnd type="none" w="med" len="med"/>
            <a:tailEnd type="triangle" w="med" len="med"/>
          </a:ln>
        </p:spPr>
      </p:cxnSp>
      <p:cxnSp>
        <p:nvCxnSpPr>
          <p:cNvPr id="185" name="Google Shape;185;p30"/>
          <p:cNvCxnSpPr>
            <a:endCxn id="181" idx="1"/>
          </p:cNvCxnSpPr>
          <p:nvPr/>
        </p:nvCxnSpPr>
        <p:spPr>
          <a:xfrm rot="10800000" flipH="1">
            <a:off x="5120675" y="1304000"/>
            <a:ext cx="1321200" cy="49800"/>
          </a:xfrm>
          <a:prstGeom prst="straightConnector1">
            <a:avLst/>
          </a:prstGeom>
          <a:noFill/>
          <a:ln w="19050" cap="flat" cmpd="sng">
            <a:solidFill>
              <a:srgbClr val="FFD700"/>
            </a:solidFill>
            <a:prstDash val="solid"/>
            <a:round/>
            <a:headEnd type="none" w="med" len="med"/>
            <a:tailEnd type="triangle" w="med" len="med"/>
          </a:ln>
        </p:spPr>
      </p:cxnSp>
      <p:cxnSp>
        <p:nvCxnSpPr>
          <p:cNvPr id="186" name="Google Shape;186;p30"/>
          <p:cNvCxnSpPr>
            <a:endCxn id="180" idx="1"/>
          </p:cNvCxnSpPr>
          <p:nvPr/>
        </p:nvCxnSpPr>
        <p:spPr>
          <a:xfrm rot="10800000" flipH="1">
            <a:off x="5095047" y="4374382"/>
            <a:ext cx="1320000" cy="159900"/>
          </a:xfrm>
          <a:prstGeom prst="straightConnector1">
            <a:avLst/>
          </a:prstGeom>
          <a:noFill/>
          <a:ln w="19050" cap="flat" cmpd="sng">
            <a:solidFill>
              <a:srgbClr val="FF9900"/>
            </a:solidFill>
            <a:prstDash val="solid"/>
            <a:round/>
            <a:headEnd type="none" w="med" len="med"/>
            <a:tailEnd type="triangle" w="med" len="med"/>
          </a:ln>
        </p:spPr>
      </p:cxnSp>
      <p:cxnSp>
        <p:nvCxnSpPr>
          <p:cNvPr id="187" name="Google Shape;187;p30"/>
          <p:cNvCxnSpPr>
            <a:endCxn id="180" idx="1"/>
          </p:cNvCxnSpPr>
          <p:nvPr/>
        </p:nvCxnSpPr>
        <p:spPr>
          <a:xfrm>
            <a:off x="5563047" y="4265482"/>
            <a:ext cx="852000" cy="108900"/>
          </a:xfrm>
          <a:prstGeom prst="straightConnector1">
            <a:avLst/>
          </a:prstGeom>
          <a:noFill/>
          <a:ln w="19050" cap="flat" cmpd="sng">
            <a:solidFill>
              <a:srgbClr val="FF9900"/>
            </a:solidFill>
            <a:prstDash val="solid"/>
            <a:round/>
            <a:headEnd type="none" w="med" len="med"/>
            <a:tailEnd type="triangle" w="med" len="med"/>
          </a:ln>
        </p:spPr>
      </p:cxnSp>
      <p:cxnSp>
        <p:nvCxnSpPr>
          <p:cNvPr id="188" name="Google Shape;188;p30"/>
          <p:cNvCxnSpPr/>
          <p:nvPr/>
        </p:nvCxnSpPr>
        <p:spPr>
          <a:xfrm>
            <a:off x="6071681" y="3060675"/>
            <a:ext cx="453000" cy="73800"/>
          </a:xfrm>
          <a:prstGeom prst="straightConnector1">
            <a:avLst/>
          </a:prstGeom>
          <a:noFill/>
          <a:ln w="19050" cap="flat" cmpd="sng">
            <a:solidFill>
              <a:srgbClr val="00FF00"/>
            </a:solidFill>
            <a:prstDash val="solid"/>
            <a:round/>
            <a:headEnd type="none" w="med" len="med"/>
            <a:tailEnd type="triangle" w="med" len="med"/>
          </a:ln>
        </p:spPr>
      </p:cxnSp>
      <p:sp>
        <p:nvSpPr>
          <p:cNvPr id="189" name="Google Shape;189;p30"/>
          <p:cNvSpPr txBox="1">
            <a:spLocks noGrp="1"/>
          </p:cNvSpPr>
          <p:nvPr>
            <p:ph type="ctrTitle" idx="4294967295"/>
          </p:nvPr>
        </p:nvSpPr>
        <p:spPr>
          <a:xfrm>
            <a:off x="678925" y="99550"/>
            <a:ext cx="7481400" cy="64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b="1">
                <a:solidFill>
                  <a:schemeClr val="lt2"/>
                </a:solidFill>
                <a:latin typeface="Roboto Serif"/>
                <a:ea typeface="Roboto Serif"/>
                <a:cs typeface="Roboto Serif"/>
                <a:sym typeface="Roboto Serif"/>
              </a:rPr>
              <a:t>Use Case</a:t>
            </a:r>
            <a:r>
              <a:rPr lang="en" sz="2800">
                <a:solidFill>
                  <a:schemeClr val="lt2"/>
                </a:solidFill>
                <a:latin typeface="Roboto Serif"/>
                <a:ea typeface="Roboto Serif"/>
                <a:cs typeface="Roboto Serif"/>
                <a:sym typeface="Roboto Serif"/>
              </a:rPr>
              <a:t>: </a:t>
            </a:r>
            <a:r>
              <a:rPr lang="en">
                <a:solidFill>
                  <a:srgbClr val="FFD700"/>
                </a:solidFill>
                <a:latin typeface="Roboto Serif"/>
                <a:ea typeface="Roboto Serif"/>
                <a:cs typeface="Roboto Serif"/>
                <a:sym typeface="Roboto Serif"/>
              </a:rPr>
              <a:t>Circular Path Grooming</a:t>
            </a:r>
            <a:endParaRPr sz="2800">
              <a:solidFill>
                <a:srgbClr val="FFD700"/>
              </a:solidFill>
              <a:latin typeface="Roboto Serif"/>
              <a:ea typeface="Roboto Serif"/>
              <a:cs typeface="Roboto Serif"/>
              <a:sym typeface="Roboto Serif"/>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4"/>
          <p:cNvSpPr txBox="1">
            <a:spLocks noGrp="1"/>
          </p:cNvSpPr>
          <p:nvPr>
            <p:ph type="body" idx="1"/>
          </p:nvPr>
        </p:nvSpPr>
        <p:spPr>
          <a:xfrm>
            <a:off x="311700" y="2380275"/>
            <a:ext cx="8520600" cy="1361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4400" b="1">
                <a:solidFill>
                  <a:schemeClr val="accent4"/>
                </a:solidFill>
                <a:latin typeface="Roboto Serif"/>
                <a:ea typeface="Roboto Serif"/>
                <a:cs typeface="Roboto Serif"/>
                <a:sym typeface="Roboto Serif"/>
              </a:rPr>
              <a:t>PROJECT MANAGEMENT</a:t>
            </a:r>
            <a:endParaRPr sz="4700">
              <a:solidFill>
                <a:schemeClr val="accent4"/>
              </a:solidFill>
            </a:endParaRPr>
          </a:p>
        </p:txBody>
      </p:sp>
      <p:sp>
        <p:nvSpPr>
          <p:cNvPr id="712" name="Google Shape;712;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5"/>
          <p:cNvSpPr txBox="1">
            <a:spLocks noGrp="1"/>
          </p:cNvSpPr>
          <p:nvPr>
            <p:ph type="title"/>
          </p:nvPr>
        </p:nvSpPr>
        <p:spPr>
          <a:xfrm>
            <a:off x="311700" y="287025"/>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Schedule</a:t>
            </a:r>
            <a:endParaRPr sz="2920" b="1">
              <a:solidFill>
                <a:schemeClr val="lt1"/>
              </a:solidFill>
              <a:latin typeface="Roboto Serif"/>
              <a:ea typeface="Roboto Serif"/>
              <a:cs typeface="Roboto Serif"/>
              <a:sym typeface="Roboto Serif"/>
            </a:endParaRPr>
          </a:p>
        </p:txBody>
      </p:sp>
      <p:sp>
        <p:nvSpPr>
          <p:cNvPr id="718" name="Google Shape;71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61</a:t>
            </a:fld>
            <a:endParaRPr>
              <a:solidFill>
                <a:schemeClr val="lt1"/>
              </a:solidFill>
            </a:endParaRPr>
          </a:p>
        </p:txBody>
      </p:sp>
      <p:sp>
        <p:nvSpPr>
          <p:cNvPr id="719" name="Google Shape;719;p85"/>
          <p:cNvSpPr txBox="1"/>
          <p:nvPr/>
        </p:nvSpPr>
        <p:spPr>
          <a:xfrm>
            <a:off x="497550" y="952200"/>
            <a:ext cx="8148900" cy="382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Major Milestones: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Implemented Objectives and Key Results (OKR) to track Progress Review Goals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Achieved promised goals during PRs</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10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Current Status: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Achieved all promised goals for SVD</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On track with planned schedule</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Delays in planned Continuous Integration Continuous Testing approach due to hardware issues – made up for this in Fall break</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Plan to Improve: </a:t>
            </a:r>
            <a:endParaRPr sz="1600" b="1">
              <a:solidFill>
                <a:srgbClr val="FFD700"/>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Extreme testing until FVD to ensure hardware robustness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Testing and tuning navigation, perception and planning stacks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CICT</a:t>
            </a:r>
            <a:endParaRPr sz="1600">
              <a:solidFill>
                <a:schemeClr val="lt1"/>
              </a:solidFill>
              <a:latin typeface="Roboto Serif"/>
              <a:ea typeface="Roboto Serif"/>
              <a:cs typeface="Roboto Serif"/>
              <a:sym typeface="Roboto Serif"/>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62</a:t>
            </a:fld>
            <a:endParaRPr>
              <a:solidFill>
                <a:schemeClr val="lt1"/>
              </a:solidFill>
            </a:endParaRPr>
          </a:p>
        </p:txBody>
      </p:sp>
      <p:graphicFrame>
        <p:nvGraphicFramePr>
          <p:cNvPr id="725" name="Google Shape;725;p86"/>
          <p:cNvGraphicFramePr/>
          <p:nvPr/>
        </p:nvGraphicFramePr>
        <p:xfrm>
          <a:off x="329450" y="762525"/>
          <a:ext cx="3000000" cy="3000000"/>
        </p:xfrm>
        <a:graphic>
          <a:graphicData uri="http://schemas.openxmlformats.org/drawingml/2006/table">
            <a:tbl>
              <a:tblPr>
                <a:noFill/>
                <a:tableStyleId>{9AD5F19D-F7F9-4459-9FCF-C7287374776C}</a:tableStyleId>
              </a:tblPr>
              <a:tblGrid>
                <a:gridCol w="706025">
                  <a:extLst>
                    <a:ext uri="{9D8B030D-6E8A-4147-A177-3AD203B41FA5}">
                      <a16:colId xmlns:a16="http://schemas.microsoft.com/office/drawing/2014/main" val="20000"/>
                    </a:ext>
                  </a:extLst>
                </a:gridCol>
                <a:gridCol w="1143800">
                  <a:extLst>
                    <a:ext uri="{9D8B030D-6E8A-4147-A177-3AD203B41FA5}">
                      <a16:colId xmlns:a16="http://schemas.microsoft.com/office/drawing/2014/main" val="20001"/>
                    </a:ext>
                  </a:extLst>
                </a:gridCol>
                <a:gridCol w="3353675">
                  <a:extLst>
                    <a:ext uri="{9D8B030D-6E8A-4147-A177-3AD203B41FA5}">
                      <a16:colId xmlns:a16="http://schemas.microsoft.com/office/drawing/2014/main" val="20002"/>
                    </a:ext>
                  </a:extLst>
                </a:gridCol>
                <a:gridCol w="1997075">
                  <a:extLst>
                    <a:ext uri="{9D8B030D-6E8A-4147-A177-3AD203B41FA5}">
                      <a16:colId xmlns:a16="http://schemas.microsoft.com/office/drawing/2014/main" val="20003"/>
                    </a:ext>
                  </a:extLst>
                </a:gridCol>
                <a:gridCol w="1284500">
                  <a:extLst>
                    <a:ext uri="{9D8B030D-6E8A-4147-A177-3AD203B41FA5}">
                      <a16:colId xmlns:a16="http://schemas.microsoft.com/office/drawing/2014/main" val="20004"/>
                    </a:ext>
                  </a:extLst>
                </a:gridCol>
              </a:tblGrid>
              <a:tr h="539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Date</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Event</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Capability Milestones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Requirements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09/10</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PR7</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Hardware and software </a:t>
                      </a:r>
                      <a:r>
                        <a:rPr lang="en" sz="1000">
                          <a:solidFill>
                            <a:srgbClr val="FFFF00"/>
                          </a:solidFill>
                          <a:latin typeface="Roboto Serif"/>
                          <a:ea typeface="Roboto Serif"/>
                          <a:cs typeface="Roboto Serif"/>
                          <a:sym typeface="Roboto Serif"/>
                        </a:rPr>
                        <a:t>refinement</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Validate </a:t>
                      </a:r>
                      <a:r>
                        <a:rPr lang="en" sz="1000">
                          <a:solidFill>
                            <a:srgbClr val="FFFF00"/>
                          </a:solidFill>
                          <a:latin typeface="Roboto Serif"/>
                          <a:ea typeface="Roboto Serif"/>
                          <a:cs typeface="Roboto Serif"/>
                          <a:sym typeface="Roboto Serif"/>
                        </a:rPr>
                        <a:t>hardware upgrades, software fixes, </a:t>
                      </a:r>
                      <a:r>
                        <a:rPr lang="en" sz="1000">
                          <a:solidFill>
                            <a:schemeClr val="lt1"/>
                          </a:solidFill>
                          <a:latin typeface="Roboto Serif"/>
                          <a:ea typeface="Roboto Serif"/>
                          <a:cs typeface="Roboto Serif"/>
                          <a:sym typeface="Roboto Serif"/>
                        </a:rPr>
                        <a:t>and </a:t>
                      </a:r>
                      <a:r>
                        <a:rPr lang="en" sz="1000">
                          <a:solidFill>
                            <a:srgbClr val="FFFF00"/>
                          </a:solidFill>
                          <a:latin typeface="Roboto Serif"/>
                          <a:ea typeface="Roboto Serif"/>
                          <a:cs typeface="Roboto Serif"/>
                          <a:sym typeface="Roboto Serif"/>
                        </a:rPr>
                        <a:t>system stability </a:t>
                      </a:r>
                      <a:r>
                        <a:rPr lang="en" sz="1000">
                          <a:solidFill>
                            <a:schemeClr val="lt1"/>
                          </a:solidFill>
                          <a:latin typeface="Roboto Serif"/>
                          <a:ea typeface="Roboto Serif"/>
                          <a:cs typeface="Roboto Serif"/>
                          <a:sym typeface="Roboto Serif"/>
                        </a:rPr>
                        <a:t>improvements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09/24</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PR8</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rgbClr val="FFFF00"/>
                          </a:solidFill>
                          <a:latin typeface="Roboto Serif"/>
                          <a:ea typeface="Roboto Serif"/>
                          <a:cs typeface="Roboto Serif"/>
                          <a:sym typeface="Roboto Serif"/>
                        </a:rPr>
                        <a:t>Validation stack</a:t>
                      </a:r>
                      <a:r>
                        <a:rPr lang="en" sz="1000">
                          <a:solidFill>
                            <a:schemeClr val="lt1"/>
                          </a:solidFill>
                          <a:latin typeface="Roboto Serif"/>
                          <a:ea typeface="Roboto Serif"/>
                          <a:cs typeface="Roboto Serif"/>
                          <a:sym typeface="Roboto Serif"/>
                        </a:rPr>
                        <a:t> setup</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Navigation stack setup</a:t>
                      </a:r>
                      <a:endParaRPr sz="1000">
                        <a:solidFill>
                          <a:srgbClr val="FFFF00"/>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Obtain gradable craters location</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accent6"/>
                          </a:solidFill>
                          <a:latin typeface="Roboto Serif"/>
                          <a:ea typeface="Roboto Serif"/>
                          <a:cs typeface="Roboto Serif"/>
                          <a:sym typeface="Roboto Serif"/>
                        </a:rPr>
                        <a:t>Detect craters that meet grading criteria</a:t>
                      </a:r>
                      <a:r>
                        <a:rPr lang="en" sz="1000">
                          <a:solidFill>
                            <a:schemeClr val="lt1"/>
                          </a:solidFill>
                          <a:latin typeface="Roboto Serif"/>
                          <a:ea typeface="Roboto Serif"/>
                          <a:cs typeface="Roboto Serif"/>
                          <a:sym typeface="Roboto Serif"/>
                        </a:rPr>
                        <a:t> based on diameter and depth, and determine their </a:t>
                      </a:r>
                      <a:r>
                        <a:rPr lang="en" sz="1000">
                          <a:solidFill>
                            <a:schemeClr val="accent6"/>
                          </a:solidFill>
                          <a:latin typeface="Roboto Serif"/>
                          <a:ea typeface="Roboto Serif"/>
                          <a:cs typeface="Roboto Serif"/>
                          <a:sym typeface="Roboto Serif"/>
                        </a:rPr>
                        <a:t>poses</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M.F.6</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10/08</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accent6"/>
                          </a:solidFill>
                          <a:latin typeface="Roboto Serif"/>
                          <a:ea typeface="Roboto Serif"/>
                          <a:cs typeface="Roboto Serif"/>
                          <a:sym typeface="Roboto Serif"/>
                        </a:rPr>
                        <a:t>Perception stack </a:t>
                      </a:r>
                      <a:r>
                        <a:rPr lang="en" sz="1000">
                          <a:solidFill>
                            <a:schemeClr val="lt1"/>
                          </a:solidFill>
                          <a:latin typeface="Roboto Serif"/>
                          <a:ea typeface="Roboto Serif"/>
                          <a:cs typeface="Roboto Serif"/>
                          <a:sym typeface="Roboto Serif"/>
                        </a:rPr>
                        <a:t>detects craters accurately and provides waypoints</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accent6"/>
                          </a:solidFill>
                          <a:latin typeface="Roboto Serif"/>
                          <a:ea typeface="Roboto Serif"/>
                          <a:cs typeface="Roboto Serif"/>
                          <a:sym typeface="Roboto Serif"/>
                        </a:rPr>
                        <a:t>Validate</a:t>
                      </a:r>
                      <a:r>
                        <a:rPr lang="en" sz="1000">
                          <a:solidFill>
                            <a:schemeClr val="lt1"/>
                          </a:solidFill>
                          <a:latin typeface="Roboto Serif"/>
                          <a:ea typeface="Roboto Serif"/>
                          <a:cs typeface="Roboto Serif"/>
                          <a:sym typeface="Roboto Serif"/>
                        </a:rPr>
                        <a:t> grading</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Rover </a:t>
                      </a:r>
                      <a:r>
                        <a:rPr lang="en" sz="1000">
                          <a:solidFill>
                            <a:schemeClr val="accent6"/>
                          </a:solidFill>
                          <a:latin typeface="Roboto Serif"/>
                          <a:ea typeface="Roboto Serif"/>
                          <a:cs typeface="Roboto Serif"/>
                          <a:sym typeface="Roboto Serif"/>
                        </a:rPr>
                        <a:t>navigates</a:t>
                      </a:r>
                      <a:r>
                        <a:rPr lang="en" sz="1000">
                          <a:solidFill>
                            <a:schemeClr val="lt1"/>
                          </a:solidFill>
                          <a:latin typeface="Roboto Serif"/>
                          <a:ea typeface="Roboto Serif"/>
                          <a:cs typeface="Roboto Serif"/>
                          <a:sym typeface="Roboto Serif"/>
                        </a:rPr>
                        <a:t> to goal location accurately</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Test </a:t>
                      </a:r>
                      <a:r>
                        <a:rPr lang="en" sz="1000">
                          <a:solidFill>
                            <a:schemeClr val="accent6"/>
                          </a:solidFill>
                          <a:latin typeface="Roboto Serif"/>
                          <a:ea typeface="Roboto Serif"/>
                          <a:cs typeface="Roboto Serif"/>
                          <a:sym typeface="Roboto Serif"/>
                        </a:rPr>
                        <a:t>navigation accuracy</a:t>
                      </a:r>
                      <a:r>
                        <a:rPr lang="en" sz="1000">
                          <a:solidFill>
                            <a:schemeClr val="lt1"/>
                          </a:solidFill>
                          <a:latin typeface="Roboto Serif"/>
                          <a:ea typeface="Roboto Serif"/>
                          <a:cs typeface="Roboto Serif"/>
                          <a:sym typeface="Roboto Serif"/>
                        </a:rPr>
                        <a:t> and perception stack </a:t>
                      </a:r>
                      <a:r>
                        <a:rPr lang="en" sz="1000">
                          <a:solidFill>
                            <a:schemeClr val="accent6"/>
                          </a:solidFill>
                          <a:latin typeface="Roboto Serif"/>
                          <a:ea typeface="Roboto Serif"/>
                          <a:cs typeface="Roboto Serif"/>
                          <a:sym typeface="Roboto Serif"/>
                        </a:rPr>
                        <a:t>geometry extraction</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M.F.1</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M.F.8</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26" name="Google Shape;726;p86"/>
          <p:cNvSpPr txBox="1">
            <a:spLocks noGrp="1"/>
          </p:cNvSpPr>
          <p:nvPr>
            <p:ph type="title"/>
          </p:nvPr>
        </p:nvSpPr>
        <p:spPr>
          <a:xfrm>
            <a:off x="311688" y="21232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Test Plan</a:t>
            </a:r>
            <a:endParaRPr b="1">
              <a:solidFill>
                <a:schemeClr val="lt1"/>
              </a:solidFill>
              <a:latin typeface="Roboto Serif"/>
              <a:ea typeface="Roboto Serif"/>
              <a:cs typeface="Roboto Serif"/>
              <a:sym typeface="Roboto Serif"/>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63</a:t>
            </a:fld>
            <a:endParaRPr>
              <a:solidFill>
                <a:schemeClr val="lt1"/>
              </a:solidFill>
            </a:endParaRPr>
          </a:p>
        </p:txBody>
      </p:sp>
      <p:sp>
        <p:nvSpPr>
          <p:cNvPr id="732" name="Google Shape;732;p87"/>
          <p:cNvSpPr txBox="1">
            <a:spLocks noGrp="1"/>
          </p:cNvSpPr>
          <p:nvPr>
            <p:ph type="title"/>
          </p:nvPr>
        </p:nvSpPr>
        <p:spPr>
          <a:xfrm>
            <a:off x="311688" y="5992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Test Plan</a:t>
            </a:r>
            <a:endParaRPr b="1">
              <a:solidFill>
                <a:schemeClr val="lt1"/>
              </a:solidFill>
              <a:latin typeface="Roboto Serif"/>
              <a:ea typeface="Roboto Serif"/>
              <a:cs typeface="Roboto Serif"/>
              <a:sym typeface="Roboto Serif"/>
            </a:endParaRPr>
          </a:p>
        </p:txBody>
      </p:sp>
      <p:graphicFrame>
        <p:nvGraphicFramePr>
          <p:cNvPr id="733" name="Google Shape;733;p87"/>
          <p:cNvGraphicFramePr/>
          <p:nvPr/>
        </p:nvGraphicFramePr>
        <p:xfrm>
          <a:off x="329450" y="610125"/>
          <a:ext cx="3000000" cy="3000000"/>
        </p:xfrm>
        <a:graphic>
          <a:graphicData uri="http://schemas.openxmlformats.org/drawingml/2006/table">
            <a:tbl>
              <a:tblPr>
                <a:noFill/>
                <a:tableStyleId>{9AD5F19D-F7F9-4459-9FCF-C7287374776C}</a:tableStyleId>
              </a:tblPr>
              <a:tblGrid>
                <a:gridCol w="706025">
                  <a:extLst>
                    <a:ext uri="{9D8B030D-6E8A-4147-A177-3AD203B41FA5}">
                      <a16:colId xmlns:a16="http://schemas.microsoft.com/office/drawing/2014/main" val="20000"/>
                    </a:ext>
                  </a:extLst>
                </a:gridCol>
                <a:gridCol w="1143800">
                  <a:extLst>
                    <a:ext uri="{9D8B030D-6E8A-4147-A177-3AD203B41FA5}">
                      <a16:colId xmlns:a16="http://schemas.microsoft.com/office/drawing/2014/main" val="20001"/>
                    </a:ext>
                  </a:extLst>
                </a:gridCol>
                <a:gridCol w="2925675">
                  <a:extLst>
                    <a:ext uri="{9D8B030D-6E8A-4147-A177-3AD203B41FA5}">
                      <a16:colId xmlns:a16="http://schemas.microsoft.com/office/drawing/2014/main" val="20002"/>
                    </a:ext>
                  </a:extLst>
                </a:gridCol>
                <a:gridCol w="2425075">
                  <a:extLst>
                    <a:ext uri="{9D8B030D-6E8A-4147-A177-3AD203B41FA5}">
                      <a16:colId xmlns:a16="http://schemas.microsoft.com/office/drawing/2014/main" val="20003"/>
                    </a:ext>
                  </a:extLst>
                </a:gridCol>
                <a:gridCol w="1284500">
                  <a:extLst>
                    <a:ext uri="{9D8B030D-6E8A-4147-A177-3AD203B41FA5}">
                      <a16:colId xmlns:a16="http://schemas.microsoft.com/office/drawing/2014/main" val="20004"/>
                    </a:ext>
                  </a:extLst>
                </a:gridCol>
              </a:tblGrid>
              <a:tr h="53272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Date</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Event</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Capability Milestones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Requirements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10/29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PR10</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accent6"/>
                          </a:solidFill>
                          <a:latin typeface="Roboto Serif"/>
                          <a:ea typeface="Roboto Serif"/>
                          <a:cs typeface="Roboto Serif"/>
                          <a:sym typeface="Roboto Serif"/>
                        </a:rPr>
                        <a:t>SkyCam-based localization</a:t>
                      </a:r>
                      <a:r>
                        <a:rPr lang="en" sz="1000">
                          <a:solidFill>
                            <a:schemeClr val="lt1"/>
                          </a:solidFill>
                          <a:latin typeface="Roboto Serif"/>
                          <a:ea typeface="Roboto Serif"/>
                          <a:cs typeface="Roboto Serif"/>
                          <a:sym typeface="Roboto Serif"/>
                        </a:rPr>
                        <a:t> for improved global positioning</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Ensure </a:t>
                      </a:r>
                      <a:r>
                        <a:rPr lang="en" sz="1000">
                          <a:solidFill>
                            <a:schemeClr val="accent6"/>
                          </a:solidFill>
                          <a:latin typeface="Roboto Serif"/>
                          <a:ea typeface="Roboto Serif"/>
                          <a:cs typeface="Roboto Serif"/>
                          <a:sym typeface="Roboto Serif"/>
                        </a:rPr>
                        <a:t>compute usage</a:t>
                      </a:r>
                      <a:r>
                        <a:rPr lang="en" sz="1000">
                          <a:solidFill>
                            <a:schemeClr val="lt1"/>
                          </a:solidFill>
                          <a:latin typeface="Roboto Serif"/>
                          <a:ea typeface="Roboto Serif"/>
                          <a:cs typeface="Roboto Serif"/>
                          <a:sym typeface="Roboto Serif"/>
                        </a:rPr>
                        <a:t> is below orin limits</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Tool Planner stack completed and </a:t>
                      </a:r>
                      <a:r>
                        <a:rPr lang="en" sz="1000">
                          <a:solidFill>
                            <a:schemeClr val="accent6"/>
                          </a:solidFill>
                          <a:latin typeface="Roboto Serif"/>
                          <a:ea typeface="Roboto Serif"/>
                          <a:cs typeface="Roboto Serif"/>
                          <a:sym typeface="Roboto Serif"/>
                        </a:rPr>
                        <a:t>integrated </a:t>
                      </a:r>
                      <a:r>
                        <a:rPr lang="en" sz="1000">
                          <a:solidFill>
                            <a:schemeClr val="lt1"/>
                          </a:solidFill>
                          <a:latin typeface="Roboto Serif"/>
                          <a:ea typeface="Roboto Serif"/>
                          <a:cs typeface="Roboto Serif"/>
                          <a:sym typeface="Roboto Serif"/>
                        </a:rPr>
                        <a:t>with necessary subsystems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Test SkyCam-based localization by checking rover’s ability to </a:t>
                      </a:r>
                      <a:r>
                        <a:rPr lang="en" sz="1000">
                          <a:solidFill>
                            <a:srgbClr val="FFFF00"/>
                          </a:solidFill>
                          <a:latin typeface="Roboto Serif"/>
                          <a:ea typeface="Roboto Serif"/>
                          <a:cs typeface="Roboto Serif"/>
                          <a:sym typeface="Roboto Serif"/>
                        </a:rPr>
                        <a:t>self-localize accurately with / without external infrastructure </a:t>
                      </a:r>
                      <a:r>
                        <a:rPr lang="en" sz="1000">
                          <a:solidFill>
                            <a:schemeClr val="lt1"/>
                          </a:solidFill>
                          <a:latin typeface="Roboto Serif"/>
                          <a:ea typeface="Roboto Serif"/>
                          <a:cs typeface="Roboto Serif"/>
                          <a:sym typeface="Roboto Serif"/>
                        </a:rPr>
                        <a:t>and compute usage</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M.F.7</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11/12</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PR11</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accent6"/>
                          </a:solidFill>
                          <a:latin typeface="Roboto Serif"/>
                          <a:ea typeface="Roboto Serif"/>
                          <a:cs typeface="Roboto Serif"/>
                          <a:sym typeface="Roboto Serif"/>
                        </a:rPr>
                        <a:t>Full system</a:t>
                      </a:r>
                      <a:r>
                        <a:rPr lang="en" sz="1000">
                          <a:solidFill>
                            <a:schemeClr val="lt1"/>
                          </a:solidFill>
                          <a:latin typeface="Roboto Serif"/>
                          <a:ea typeface="Roboto Serif"/>
                          <a:cs typeface="Roboto Serif"/>
                          <a:sym typeface="Roboto Serif"/>
                        </a:rPr>
                        <a:t> integration</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Conduct </a:t>
                      </a:r>
                      <a:r>
                        <a:rPr lang="en" sz="1000">
                          <a:solidFill>
                            <a:schemeClr val="accent6"/>
                          </a:solidFill>
                          <a:latin typeface="Roboto Serif"/>
                          <a:ea typeface="Roboto Serif"/>
                          <a:cs typeface="Roboto Serif"/>
                          <a:sym typeface="Roboto Serif"/>
                        </a:rPr>
                        <a:t>quality assurance</a:t>
                      </a:r>
                      <a:r>
                        <a:rPr lang="en" sz="1000">
                          <a:solidFill>
                            <a:schemeClr val="lt1"/>
                          </a:solidFill>
                          <a:latin typeface="Roboto Serif"/>
                          <a:ea typeface="Roboto Serif"/>
                          <a:cs typeface="Roboto Serif"/>
                          <a:sym typeface="Roboto Serif"/>
                        </a:rPr>
                        <a:t> testing</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Check </a:t>
                      </a:r>
                      <a:r>
                        <a:rPr lang="en" sz="1000">
                          <a:solidFill>
                            <a:schemeClr val="accent6"/>
                          </a:solidFill>
                          <a:latin typeface="Roboto Serif"/>
                          <a:ea typeface="Roboto Serif"/>
                          <a:cs typeface="Roboto Serif"/>
                          <a:sym typeface="Roboto Serif"/>
                        </a:rPr>
                        <a:t>all subsystems and units are functioning correctly</a:t>
                      </a:r>
                      <a:endParaRPr sz="1000">
                        <a:solidFill>
                          <a:schemeClr val="accent6"/>
                        </a:solidFill>
                        <a:latin typeface="Roboto Serif"/>
                        <a:ea typeface="Roboto Serif"/>
                        <a:cs typeface="Roboto Serif"/>
                        <a:sym typeface="Roboto Serif"/>
                      </a:endParaRPr>
                    </a:p>
                    <a:p>
                      <a:pPr marL="0" lvl="0" indent="0" algn="ctr" rtl="0">
                        <a:spcBef>
                          <a:spcPts val="0"/>
                        </a:spcBef>
                        <a:spcAft>
                          <a:spcPts val="0"/>
                        </a:spcAft>
                        <a:buNone/>
                      </a:pP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M.F.1    M.F.6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M.F.2    M.F.7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M.F.3    M.F.8</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M.F.4    M.F.9</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M.F.5     </a:t>
                      </a:r>
                      <a:r>
                        <a:rPr lang="en" sz="1000">
                          <a:solidFill>
                            <a:schemeClr val="dk1"/>
                          </a:solidFill>
                          <a:latin typeface="Roboto Serif"/>
                          <a:ea typeface="Roboto Serif"/>
                          <a:cs typeface="Roboto Serif"/>
                          <a:sym typeface="Roboto Serif"/>
                        </a:rPr>
                        <a:t> …….</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11/17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11/24</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PR12 (FVD and FVD Encore)</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rgbClr val="FFFF00"/>
                          </a:solidFill>
                          <a:latin typeface="Roboto Serif"/>
                          <a:ea typeface="Roboto Serif"/>
                          <a:cs typeface="Roboto Serif"/>
                          <a:sym typeface="Roboto Serif"/>
                        </a:rPr>
                        <a:t>Final system demonstration </a:t>
                      </a:r>
                      <a:r>
                        <a:rPr lang="en" sz="1000">
                          <a:solidFill>
                            <a:schemeClr val="lt1"/>
                          </a:solidFill>
                          <a:latin typeface="Roboto Serif"/>
                          <a:ea typeface="Roboto Serif"/>
                          <a:cs typeface="Roboto Serif"/>
                          <a:sym typeface="Roboto Serif"/>
                        </a:rPr>
                        <a:t>involving autonomous grading of multiple craters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Demonstrate </a:t>
                      </a:r>
                      <a:r>
                        <a:rPr lang="en" sz="1000">
                          <a:solidFill>
                            <a:srgbClr val="FFFF00"/>
                          </a:solidFill>
                          <a:latin typeface="Roboto Serif"/>
                          <a:ea typeface="Roboto Serif"/>
                          <a:cs typeface="Roboto Serif"/>
                          <a:sym typeface="Roboto Serif"/>
                        </a:rPr>
                        <a:t>full autonomous operation</a:t>
                      </a:r>
                      <a:r>
                        <a:rPr lang="en" sz="1000">
                          <a:solidFill>
                            <a:schemeClr val="lt1"/>
                          </a:solidFill>
                          <a:latin typeface="Roboto Serif"/>
                          <a:ea typeface="Roboto Serif"/>
                          <a:cs typeface="Roboto Serif"/>
                          <a:sym typeface="Roboto Serif"/>
                        </a:rPr>
                        <a:t> by detecting, avoiding ungradable craters, and grading multiple suitable craters according to mission specs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M.F.1    M.F.6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M.F.2    M.F.7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M.F.3    M.F.8</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M.F.4    M.F.9</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M.F.5     </a:t>
                      </a:r>
                      <a:r>
                        <a:rPr lang="en" sz="1000">
                          <a:solidFill>
                            <a:schemeClr val="dk1"/>
                          </a:solidFill>
                          <a:latin typeface="Roboto Serif"/>
                          <a:ea typeface="Roboto Serif"/>
                          <a:cs typeface="Roboto Serif"/>
                          <a:sym typeface="Roboto Serif"/>
                        </a:rPr>
                        <a:t> …….</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64</a:t>
            </a:fld>
            <a:endParaRPr>
              <a:solidFill>
                <a:schemeClr val="lt1"/>
              </a:solidFill>
            </a:endParaRPr>
          </a:p>
        </p:txBody>
      </p:sp>
      <p:sp>
        <p:nvSpPr>
          <p:cNvPr id="739" name="Google Shape;739;p88"/>
          <p:cNvSpPr txBox="1">
            <a:spLocks noGrp="1"/>
          </p:cNvSpPr>
          <p:nvPr>
            <p:ph type="title"/>
          </p:nvPr>
        </p:nvSpPr>
        <p:spPr>
          <a:xfrm>
            <a:off x="311688"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Validation Demonstration</a:t>
            </a:r>
            <a:endParaRPr b="1">
              <a:solidFill>
                <a:schemeClr val="lt1"/>
              </a:solidFill>
              <a:latin typeface="Roboto Serif"/>
              <a:ea typeface="Roboto Serif"/>
              <a:cs typeface="Roboto Serif"/>
              <a:sym typeface="Roboto Serif"/>
            </a:endParaRPr>
          </a:p>
        </p:txBody>
      </p:sp>
      <p:graphicFrame>
        <p:nvGraphicFramePr>
          <p:cNvPr id="740" name="Google Shape;740;p88"/>
          <p:cNvGraphicFramePr/>
          <p:nvPr/>
        </p:nvGraphicFramePr>
        <p:xfrm>
          <a:off x="311700" y="572700"/>
          <a:ext cx="3000000" cy="3000000"/>
        </p:xfrm>
        <a:graphic>
          <a:graphicData uri="http://schemas.openxmlformats.org/drawingml/2006/table">
            <a:tbl>
              <a:tblPr>
                <a:noFill/>
                <a:tableStyleId>{9AD5F19D-F7F9-4459-9FCF-C7287374776C}</a:tableStyleId>
              </a:tblPr>
              <a:tblGrid>
                <a:gridCol w="6111075">
                  <a:extLst>
                    <a:ext uri="{9D8B030D-6E8A-4147-A177-3AD203B41FA5}">
                      <a16:colId xmlns:a16="http://schemas.microsoft.com/office/drawing/2014/main" val="20000"/>
                    </a:ext>
                  </a:extLst>
                </a:gridCol>
              </a:tblGrid>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 Location</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41975">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Planetary Robotics Lab Moon Yard</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Sequence of Events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333625">
                <a:tc>
                  <a:txBody>
                    <a:bodyPr/>
                    <a:lstStyle/>
                    <a:p>
                      <a:pPr marL="0" lvl="0" indent="0" algn="l" rtl="0">
                        <a:lnSpc>
                          <a:spcPct val="7840"/>
                        </a:lnSpc>
                        <a:spcBef>
                          <a:spcPts val="0"/>
                        </a:spcBef>
                        <a:spcAft>
                          <a:spcPts val="0"/>
                        </a:spcAft>
                        <a:buNone/>
                      </a:pPr>
                      <a:r>
                        <a:rPr lang="en" sz="900" b="1">
                          <a:solidFill>
                            <a:schemeClr val="lt1"/>
                          </a:solidFill>
                          <a:latin typeface="Roboto Serif"/>
                          <a:ea typeface="Roboto Serif"/>
                          <a:cs typeface="Roboto Serif"/>
                          <a:sym typeface="Roboto Serif"/>
                        </a:rPr>
                        <a:t>Prior Setup:</a:t>
                      </a:r>
                      <a:endParaRPr sz="900" b="1">
                        <a:solidFill>
                          <a:schemeClr val="lt1"/>
                        </a:solidFill>
                        <a:latin typeface="Roboto Serif"/>
                        <a:ea typeface="Roboto Serif"/>
                        <a:cs typeface="Roboto Serif"/>
                        <a:sym typeface="Roboto Serif"/>
                      </a:endParaRPr>
                    </a:p>
                    <a:p>
                      <a:pPr marL="457200" lvl="0" indent="-292100" algn="l" rtl="0">
                        <a:lnSpc>
                          <a:spcPct val="115000"/>
                        </a:lnSpc>
                        <a:spcBef>
                          <a:spcPts val="0"/>
                        </a:spcBef>
                        <a:spcAft>
                          <a:spcPts val="0"/>
                        </a:spcAft>
                        <a:buClr>
                          <a:schemeClr val="lt1"/>
                        </a:buClr>
                        <a:buSzPts val="1000"/>
                        <a:buFont typeface="Roboto Serif"/>
                        <a:buAutoNum type="arabicPeriod"/>
                      </a:pPr>
                      <a:r>
                        <a:rPr lang="en" sz="900">
                          <a:solidFill>
                            <a:schemeClr val="accent6"/>
                          </a:solidFill>
                          <a:latin typeface="Roboto Serif"/>
                          <a:ea typeface="Roboto Serif"/>
                          <a:cs typeface="Roboto Serif"/>
                          <a:sym typeface="Roboto Serif"/>
                        </a:rPr>
                        <a:t>Prepare the Moon Yard</a:t>
                      </a:r>
                      <a:r>
                        <a:rPr lang="en" sz="900">
                          <a:solidFill>
                            <a:schemeClr val="lt1"/>
                          </a:solidFill>
                          <a:latin typeface="Roboto Serif"/>
                          <a:ea typeface="Roboto Serif"/>
                          <a:cs typeface="Roboto Serif"/>
                          <a:sym typeface="Roboto Serif"/>
                        </a:rPr>
                        <a:t> with several craters and dunes in a circular path.</a:t>
                      </a:r>
                      <a:endParaRPr sz="900">
                        <a:solidFill>
                          <a:schemeClr val="lt1"/>
                        </a:solidFill>
                        <a:latin typeface="Roboto Serif"/>
                        <a:ea typeface="Roboto Serif"/>
                        <a:cs typeface="Roboto Serif"/>
                        <a:sym typeface="Roboto Serif"/>
                      </a:endParaRPr>
                    </a:p>
                    <a:p>
                      <a:pPr marL="457200" lvl="0" indent="-292100" algn="l" rtl="0">
                        <a:lnSpc>
                          <a:spcPct val="115000"/>
                        </a:lnSpc>
                        <a:spcBef>
                          <a:spcPts val="0"/>
                        </a:spcBef>
                        <a:spcAft>
                          <a:spcPts val="0"/>
                        </a:spcAft>
                        <a:buClr>
                          <a:schemeClr val="lt1"/>
                        </a:buClr>
                        <a:buSzPts val="1000"/>
                        <a:buFont typeface="Roboto Serif"/>
                        <a:buAutoNum type="arabicPeriod"/>
                      </a:pPr>
                      <a:r>
                        <a:rPr lang="en" sz="900">
                          <a:solidFill>
                            <a:schemeClr val="lt1"/>
                          </a:solidFill>
                          <a:latin typeface="Roboto Serif"/>
                          <a:ea typeface="Roboto Serif"/>
                          <a:cs typeface="Roboto Serif"/>
                          <a:sym typeface="Roboto Serif"/>
                        </a:rPr>
                        <a:t>Perform a </a:t>
                      </a:r>
                      <a:r>
                        <a:rPr lang="en" sz="900">
                          <a:solidFill>
                            <a:schemeClr val="accent6"/>
                          </a:solidFill>
                          <a:latin typeface="Roboto Serif"/>
                          <a:ea typeface="Roboto Serif"/>
                          <a:cs typeface="Roboto Serif"/>
                          <a:sym typeface="Roboto Serif"/>
                        </a:rPr>
                        <a:t>FARO scan of the environment</a:t>
                      </a:r>
                      <a:r>
                        <a:rPr lang="en" sz="900">
                          <a:solidFill>
                            <a:schemeClr val="lt1"/>
                          </a:solidFill>
                          <a:latin typeface="Roboto Serif"/>
                          <a:ea typeface="Roboto Serif"/>
                          <a:cs typeface="Roboto Serif"/>
                          <a:sym typeface="Roboto Serif"/>
                        </a:rPr>
                        <a:t> and preprocess the scan to generate a map used for identifying gradable crater poses and for navigation planning.</a:t>
                      </a:r>
                      <a:endParaRPr sz="900">
                        <a:solidFill>
                          <a:schemeClr val="lt1"/>
                        </a:solidFill>
                        <a:latin typeface="Roboto Serif"/>
                        <a:ea typeface="Roboto Serif"/>
                        <a:cs typeface="Roboto Serif"/>
                        <a:sym typeface="Roboto Serif"/>
                      </a:endParaRPr>
                    </a:p>
                    <a:p>
                      <a:pPr marL="457200" lvl="0" indent="-292100" algn="l" rtl="0">
                        <a:lnSpc>
                          <a:spcPct val="115000"/>
                        </a:lnSpc>
                        <a:spcBef>
                          <a:spcPts val="0"/>
                        </a:spcBef>
                        <a:spcAft>
                          <a:spcPts val="0"/>
                        </a:spcAft>
                        <a:buClr>
                          <a:schemeClr val="lt1"/>
                        </a:buClr>
                        <a:buSzPts val="1000"/>
                        <a:buFont typeface="Roboto Serif"/>
                        <a:buAutoNum type="arabicPeriod"/>
                      </a:pPr>
                      <a:r>
                        <a:rPr lang="en" sz="900">
                          <a:solidFill>
                            <a:schemeClr val="accent6"/>
                          </a:solidFill>
                          <a:latin typeface="Roboto Serif"/>
                          <a:ea typeface="Roboto Serif"/>
                          <a:cs typeface="Roboto Serif"/>
                          <a:sym typeface="Roboto Serif"/>
                        </a:rPr>
                        <a:t>Set up the external infrastructure </a:t>
                      </a:r>
                      <a:r>
                        <a:rPr lang="en" sz="900">
                          <a:solidFill>
                            <a:schemeClr val="lt1"/>
                          </a:solidFill>
                          <a:latin typeface="Roboto Serif"/>
                          <a:ea typeface="Roboto Serif"/>
                          <a:cs typeface="Roboto Serif"/>
                          <a:sym typeface="Roboto Serif"/>
                        </a:rPr>
                        <a:t>by positioning the Leica total station at the corner of the Moon Yard, configuring the LAN router, and connecting the Jetson TX2 relay.</a:t>
                      </a:r>
                      <a:endParaRPr sz="900">
                        <a:solidFill>
                          <a:schemeClr val="lt1"/>
                        </a:solidFill>
                        <a:latin typeface="Roboto Serif"/>
                        <a:ea typeface="Roboto Serif"/>
                        <a:cs typeface="Roboto Serif"/>
                        <a:sym typeface="Roboto Serif"/>
                      </a:endParaRPr>
                    </a:p>
                    <a:p>
                      <a:pPr marL="457200" lvl="0" indent="-292100" algn="l" rtl="0">
                        <a:lnSpc>
                          <a:spcPct val="115000"/>
                        </a:lnSpc>
                        <a:spcBef>
                          <a:spcPts val="0"/>
                        </a:spcBef>
                        <a:spcAft>
                          <a:spcPts val="0"/>
                        </a:spcAft>
                        <a:buClr>
                          <a:schemeClr val="lt1"/>
                        </a:buClr>
                        <a:buSzPts val="1000"/>
                        <a:buFont typeface="Roboto Serif"/>
                        <a:buAutoNum type="arabicPeriod"/>
                      </a:pPr>
                      <a:r>
                        <a:rPr lang="en" sz="900">
                          <a:solidFill>
                            <a:schemeClr val="lt1"/>
                          </a:solidFill>
                          <a:latin typeface="Roboto Serif"/>
                          <a:ea typeface="Roboto Serif"/>
                          <a:cs typeface="Roboto Serif"/>
                          <a:sym typeface="Roboto Serif"/>
                        </a:rPr>
                        <a:t>Position the rover in the Moon Yard and </a:t>
                      </a:r>
                      <a:r>
                        <a:rPr lang="en" sz="900">
                          <a:solidFill>
                            <a:schemeClr val="accent6"/>
                          </a:solidFill>
                          <a:latin typeface="Roboto Serif"/>
                          <a:ea typeface="Roboto Serif"/>
                          <a:cs typeface="Roboto Serif"/>
                          <a:sym typeface="Roboto Serif"/>
                        </a:rPr>
                        <a:t>perform localization calibration</a:t>
                      </a:r>
                      <a:r>
                        <a:rPr lang="en" sz="900">
                          <a:solidFill>
                            <a:schemeClr val="lt1"/>
                          </a:solidFill>
                          <a:latin typeface="Roboto Serif"/>
                          <a:ea typeface="Roboto Serif"/>
                          <a:cs typeface="Roboto Serif"/>
                          <a:sym typeface="Roboto Serif"/>
                        </a:rPr>
                        <a:t>.</a:t>
                      </a:r>
                      <a:endParaRPr sz="900">
                        <a:solidFill>
                          <a:schemeClr val="lt1"/>
                        </a:solidFill>
                        <a:latin typeface="Roboto Serif"/>
                        <a:ea typeface="Roboto Serif"/>
                        <a:cs typeface="Roboto Serif"/>
                        <a:sym typeface="Roboto Serif"/>
                      </a:endParaRPr>
                    </a:p>
                    <a:p>
                      <a:pPr marL="0" lvl="0" indent="0" algn="l" rtl="0">
                        <a:lnSpc>
                          <a:spcPct val="7840"/>
                        </a:lnSpc>
                        <a:spcBef>
                          <a:spcPts val="1200"/>
                        </a:spcBef>
                        <a:spcAft>
                          <a:spcPts val="0"/>
                        </a:spcAft>
                        <a:buNone/>
                      </a:pPr>
                      <a:r>
                        <a:rPr lang="en" sz="900" b="1">
                          <a:solidFill>
                            <a:schemeClr val="lt1"/>
                          </a:solidFill>
                          <a:latin typeface="Roboto Serif"/>
                          <a:ea typeface="Roboto Serif"/>
                          <a:cs typeface="Roboto Serif"/>
                          <a:sym typeface="Roboto Serif"/>
                        </a:rPr>
                        <a:t>During Demonstration:</a:t>
                      </a:r>
                      <a:endParaRPr sz="900" b="1">
                        <a:solidFill>
                          <a:schemeClr val="lt1"/>
                        </a:solidFill>
                        <a:latin typeface="Roboto Serif"/>
                        <a:ea typeface="Roboto Serif"/>
                        <a:cs typeface="Roboto Serif"/>
                        <a:sym typeface="Roboto Serif"/>
                      </a:endParaRPr>
                    </a:p>
                    <a:p>
                      <a:pPr marL="457200" lvl="0" indent="-285750" algn="l" rtl="0">
                        <a:lnSpc>
                          <a:spcPct val="115000"/>
                        </a:lnSpc>
                        <a:spcBef>
                          <a:spcPts val="0"/>
                        </a:spcBef>
                        <a:spcAft>
                          <a:spcPts val="0"/>
                        </a:spcAft>
                        <a:buClr>
                          <a:schemeClr val="lt1"/>
                        </a:buClr>
                        <a:buSzPts val="900"/>
                        <a:buFont typeface="Roboto Serif"/>
                        <a:buAutoNum type="arabicPeriod"/>
                      </a:pPr>
                      <a:r>
                        <a:rPr lang="en" sz="900">
                          <a:solidFill>
                            <a:schemeClr val="lt1"/>
                          </a:solidFill>
                          <a:latin typeface="Roboto Serif"/>
                          <a:ea typeface="Roboto Serif"/>
                          <a:cs typeface="Roboto Serif"/>
                          <a:sym typeface="Roboto Serif"/>
                        </a:rPr>
                        <a:t>Switch the rover to autonomous mode and run the start-up procedure.</a:t>
                      </a:r>
                      <a:endParaRPr sz="900">
                        <a:solidFill>
                          <a:schemeClr val="lt1"/>
                        </a:solidFill>
                        <a:latin typeface="Roboto Serif"/>
                        <a:ea typeface="Roboto Serif"/>
                        <a:cs typeface="Roboto Serif"/>
                        <a:sym typeface="Roboto Serif"/>
                      </a:endParaRPr>
                    </a:p>
                    <a:p>
                      <a:pPr marL="457200" lvl="0" indent="-285750" algn="l" rtl="0">
                        <a:lnSpc>
                          <a:spcPct val="115000"/>
                        </a:lnSpc>
                        <a:spcBef>
                          <a:spcPts val="0"/>
                        </a:spcBef>
                        <a:spcAft>
                          <a:spcPts val="0"/>
                        </a:spcAft>
                        <a:buClr>
                          <a:schemeClr val="lt1"/>
                        </a:buClr>
                        <a:buSzPts val="900"/>
                        <a:buFont typeface="Roboto Serif"/>
                        <a:buAutoNum type="arabicPeriod"/>
                      </a:pPr>
                      <a:r>
                        <a:rPr lang="en" sz="900">
                          <a:solidFill>
                            <a:schemeClr val="lt1"/>
                          </a:solidFill>
                          <a:latin typeface="Roboto Serif"/>
                          <a:ea typeface="Roboto Serif"/>
                          <a:cs typeface="Roboto Serif"/>
                          <a:sym typeface="Roboto Serif"/>
                        </a:rPr>
                        <a:t>Observe the rover autonomous grade craters and level dunes in a </a:t>
                      </a:r>
                      <a:r>
                        <a:rPr lang="en" sz="900">
                          <a:solidFill>
                            <a:schemeClr val="accent6"/>
                          </a:solidFill>
                          <a:latin typeface="Roboto Serif"/>
                          <a:ea typeface="Roboto Serif"/>
                          <a:cs typeface="Roboto Serif"/>
                          <a:sym typeface="Roboto Serif"/>
                        </a:rPr>
                        <a:t>circular path</a:t>
                      </a:r>
                      <a:r>
                        <a:rPr lang="en" sz="900">
                          <a:solidFill>
                            <a:schemeClr val="lt1"/>
                          </a:solidFill>
                          <a:latin typeface="Roboto Serif"/>
                          <a:ea typeface="Roboto Serif"/>
                          <a:cs typeface="Roboto Serif"/>
                          <a:sym typeface="Roboto Serif"/>
                        </a:rPr>
                        <a:t>.</a:t>
                      </a:r>
                      <a:endParaRPr sz="900">
                        <a:solidFill>
                          <a:schemeClr val="lt1"/>
                        </a:solidFill>
                        <a:latin typeface="Roboto Serif"/>
                        <a:ea typeface="Roboto Serif"/>
                        <a:cs typeface="Roboto Serif"/>
                        <a:sym typeface="Roboto Serif"/>
                      </a:endParaRPr>
                    </a:p>
                    <a:p>
                      <a:pPr marL="457200" lvl="0" indent="-285750" algn="l" rtl="0">
                        <a:lnSpc>
                          <a:spcPct val="115000"/>
                        </a:lnSpc>
                        <a:spcBef>
                          <a:spcPts val="0"/>
                        </a:spcBef>
                        <a:spcAft>
                          <a:spcPts val="0"/>
                        </a:spcAft>
                        <a:buClr>
                          <a:schemeClr val="lt1"/>
                        </a:buClr>
                        <a:buSzPts val="900"/>
                        <a:buFont typeface="Roboto Serif"/>
                        <a:buAutoNum type="arabicPeriod"/>
                      </a:pPr>
                      <a:r>
                        <a:rPr lang="en" sz="900">
                          <a:solidFill>
                            <a:schemeClr val="lt1"/>
                          </a:solidFill>
                          <a:latin typeface="Roboto Serif"/>
                          <a:ea typeface="Roboto Serif"/>
                          <a:cs typeface="Roboto Serif"/>
                          <a:sym typeface="Roboto Serif"/>
                        </a:rPr>
                        <a:t>After each dozed crater, use the ZED camera to </a:t>
                      </a:r>
                      <a:r>
                        <a:rPr lang="en" sz="900">
                          <a:solidFill>
                            <a:schemeClr val="accent6"/>
                          </a:solidFill>
                          <a:latin typeface="Roboto Serif"/>
                          <a:ea typeface="Roboto Serif"/>
                          <a:cs typeface="Roboto Serif"/>
                          <a:sym typeface="Roboto Serif"/>
                        </a:rPr>
                        <a:t>validate </a:t>
                      </a:r>
                      <a:r>
                        <a:rPr lang="en" sz="900">
                          <a:solidFill>
                            <a:schemeClr val="lt1"/>
                          </a:solidFill>
                          <a:latin typeface="Roboto Serif"/>
                          <a:ea typeface="Roboto Serif"/>
                          <a:cs typeface="Roboto Serif"/>
                          <a:sym typeface="Roboto Serif"/>
                        </a:rPr>
                        <a:t>whether the dozing satisfies the performance requirements.</a:t>
                      </a:r>
                      <a:endParaRPr sz="900">
                        <a:solidFill>
                          <a:schemeClr val="lt1"/>
                        </a:solidFill>
                        <a:latin typeface="Roboto Serif"/>
                        <a:ea typeface="Roboto Serif"/>
                        <a:cs typeface="Roboto Serif"/>
                        <a:sym typeface="Roboto Serif"/>
                      </a:endParaRPr>
                    </a:p>
                    <a:p>
                      <a:pPr marL="457200" lvl="0" indent="-285750" algn="l" rtl="0">
                        <a:lnSpc>
                          <a:spcPct val="115000"/>
                        </a:lnSpc>
                        <a:spcBef>
                          <a:spcPts val="0"/>
                        </a:spcBef>
                        <a:spcAft>
                          <a:spcPts val="0"/>
                        </a:spcAft>
                        <a:buClr>
                          <a:schemeClr val="lt1"/>
                        </a:buClr>
                        <a:buSzPts val="900"/>
                        <a:buFont typeface="Roboto Serif"/>
                        <a:buAutoNum type="arabicPeriod"/>
                      </a:pPr>
                      <a:r>
                        <a:rPr lang="en" sz="900">
                          <a:solidFill>
                            <a:schemeClr val="lt1"/>
                          </a:solidFill>
                          <a:latin typeface="Roboto Serif"/>
                          <a:ea typeface="Roboto Serif"/>
                          <a:cs typeface="Roboto Serif"/>
                          <a:sym typeface="Roboto Serif"/>
                        </a:rPr>
                        <a:t>Monitor the job status through the GUI, and use the emergency stop button if any unexpected behavior occurs.</a:t>
                      </a:r>
                      <a:endParaRPr sz="9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Quantitative Performance Metrics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1108650">
                <a:tc>
                  <a:txBody>
                    <a:bodyPr/>
                    <a:lstStyle/>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M.P.1:</a:t>
                      </a:r>
                      <a:r>
                        <a:rPr lang="en" sz="1000">
                          <a:solidFill>
                            <a:schemeClr val="lt1"/>
                          </a:solidFill>
                          <a:latin typeface="Roboto Serif"/>
                          <a:ea typeface="Roboto Serif"/>
                          <a:cs typeface="Roboto Serif"/>
                          <a:sym typeface="Roboto Serif"/>
                        </a:rPr>
                        <a:t> Will plan a path with </a:t>
                      </a:r>
                      <a:r>
                        <a:rPr lang="en" sz="1000">
                          <a:solidFill>
                            <a:schemeClr val="accent6"/>
                          </a:solidFill>
                          <a:latin typeface="Roboto Serif"/>
                          <a:ea typeface="Roboto Serif"/>
                          <a:cs typeface="Roboto Serif"/>
                          <a:sym typeface="Roboto Serif"/>
                        </a:rPr>
                        <a:t>cumulative deviation of &lt;= 25%</a:t>
                      </a:r>
                      <a:r>
                        <a:rPr lang="en" sz="1000">
                          <a:solidFill>
                            <a:schemeClr val="lt1"/>
                          </a:solidFill>
                          <a:latin typeface="Roboto Serif"/>
                          <a:ea typeface="Roboto Serif"/>
                          <a:cs typeface="Roboto Serif"/>
                          <a:sym typeface="Roboto Serif"/>
                        </a:rPr>
                        <a:t> from chosen latitude’s length</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M.P.2:</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follow planned path</a:t>
                      </a:r>
                      <a:r>
                        <a:rPr lang="en" sz="1000">
                          <a:solidFill>
                            <a:schemeClr val="lt1"/>
                          </a:solidFill>
                          <a:latin typeface="Roboto Serif"/>
                          <a:ea typeface="Roboto Serif"/>
                          <a:cs typeface="Roboto Serif"/>
                          <a:sym typeface="Roboto Serif"/>
                        </a:rPr>
                        <a:t> to a maximum deviation of </a:t>
                      </a:r>
                      <a:r>
                        <a:rPr lang="en" sz="1000">
                          <a:solidFill>
                            <a:schemeClr val="accent6"/>
                          </a:solidFill>
                          <a:latin typeface="Roboto Serif"/>
                          <a:ea typeface="Roboto Serif"/>
                          <a:cs typeface="Roboto Serif"/>
                          <a:sym typeface="Roboto Serif"/>
                        </a:rPr>
                        <a:t>10%</a:t>
                      </a:r>
                      <a:endParaRPr sz="1000">
                        <a:solidFill>
                          <a:schemeClr val="accent6"/>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M.P.3:</a:t>
                      </a:r>
                      <a:r>
                        <a:rPr lang="en" sz="1000">
                          <a:solidFill>
                            <a:schemeClr val="lt1"/>
                          </a:solidFill>
                          <a:latin typeface="Roboto Serif"/>
                          <a:ea typeface="Roboto Serif"/>
                          <a:cs typeface="Roboto Serif"/>
                          <a:sym typeface="Roboto Serif"/>
                        </a:rPr>
                        <a:t> Will have a </a:t>
                      </a:r>
                      <a:r>
                        <a:rPr lang="en" sz="1000">
                          <a:solidFill>
                            <a:schemeClr val="accent6"/>
                          </a:solidFill>
                          <a:latin typeface="Roboto Serif"/>
                          <a:ea typeface="Roboto Serif"/>
                          <a:cs typeface="Roboto Serif"/>
                          <a:sym typeface="Roboto Serif"/>
                        </a:rPr>
                        <a:t>contact pressure</a:t>
                      </a:r>
                      <a:r>
                        <a:rPr lang="en" sz="1000">
                          <a:solidFill>
                            <a:schemeClr val="lt1"/>
                          </a:solidFill>
                          <a:latin typeface="Roboto Serif"/>
                          <a:ea typeface="Roboto Serif"/>
                          <a:cs typeface="Roboto Serif"/>
                          <a:sym typeface="Roboto Serif"/>
                        </a:rPr>
                        <a:t> </a:t>
                      </a:r>
                      <a:r>
                        <a:rPr lang="en" sz="1000">
                          <a:solidFill>
                            <a:schemeClr val="accent6"/>
                          </a:solidFill>
                          <a:latin typeface="Roboto Serif"/>
                          <a:ea typeface="Roboto Serif"/>
                          <a:cs typeface="Roboto Serif"/>
                          <a:sym typeface="Roboto Serif"/>
                        </a:rPr>
                        <a:t>of less than 1.5 kPa</a:t>
                      </a:r>
                      <a:r>
                        <a:rPr lang="en" sz="1000">
                          <a:solidFill>
                            <a:schemeClr val="lt1"/>
                          </a:solidFill>
                          <a:latin typeface="Roboto Serif"/>
                          <a:ea typeface="Roboto Serif"/>
                          <a:cs typeface="Roboto Serif"/>
                          <a:sym typeface="Roboto Serif"/>
                        </a:rPr>
                        <a:t> </a:t>
                      </a:r>
                      <a:endParaRPr sz="1000">
                        <a:solidFill>
                          <a:schemeClr val="accent6"/>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M.P.4:</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avoid craters &gt;= 0.5 metres</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M.P.5:</a:t>
                      </a:r>
                      <a:r>
                        <a:rPr lang="en" sz="1000">
                          <a:solidFill>
                            <a:schemeClr val="lt1"/>
                          </a:solidFill>
                          <a:latin typeface="Roboto Serif"/>
                          <a:ea typeface="Roboto Serif"/>
                          <a:cs typeface="Roboto Serif"/>
                          <a:sym typeface="Roboto Serif"/>
                        </a:rPr>
                        <a:t> Will fill craters of </a:t>
                      </a:r>
                      <a:r>
                        <a:rPr lang="en" sz="1000">
                          <a:solidFill>
                            <a:schemeClr val="accent6"/>
                          </a:solidFill>
                          <a:latin typeface="Roboto Serif"/>
                          <a:ea typeface="Roboto Serif"/>
                          <a:cs typeface="Roboto Serif"/>
                          <a:sym typeface="Roboto Serif"/>
                        </a:rPr>
                        <a:t>up to 0.5 meters</a:t>
                      </a:r>
                      <a:r>
                        <a:rPr lang="en" sz="1000">
                          <a:solidFill>
                            <a:schemeClr val="lt1"/>
                          </a:solidFill>
                          <a:latin typeface="Roboto Serif"/>
                          <a:ea typeface="Roboto Serif"/>
                          <a:cs typeface="Roboto Serif"/>
                          <a:sym typeface="Roboto Serif"/>
                        </a:rPr>
                        <a:t> in diameter and </a:t>
                      </a:r>
                      <a:r>
                        <a:rPr lang="en" sz="1000">
                          <a:solidFill>
                            <a:schemeClr val="accent6"/>
                          </a:solidFill>
                          <a:latin typeface="Roboto Serif"/>
                          <a:ea typeface="Roboto Serif"/>
                          <a:cs typeface="Roboto Serif"/>
                          <a:sym typeface="Roboto Serif"/>
                        </a:rPr>
                        <a:t>0.1m</a:t>
                      </a:r>
                      <a:r>
                        <a:rPr lang="en" sz="1000">
                          <a:solidFill>
                            <a:schemeClr val="lt1"/>
                          </a:solidFill>
                          <a:latin typeface="Roboto Serif"/>
                          <a:ea typeface="Roboto Serif"/>
                          <a:cs typeface="Roboto Serif"/>
                          <a:sym typeface="Roboto Serif"/>
                        </a:rPr>
                        <a:t> in depth </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M.P.6:</a:t>
                      </a:r>
                      <a:r>
                        <a:rPr lang="en" sz="1000">
                          <a:solidFill>
                            <a:schemeClr val="lt1"/>
                          </a:solidFill>
                          <a:latin typeface="Roboto Serif"/>
                          <a:ea typeface="Roboto Serif"/>
                          <a:cs typeface="Roboto Serif"/>
                          <a:sym typeface="Roboto Serif"/>
                        </a:rPr>
                        <a:t> Will groom the trail to have a </a:t>
                      </a:r>
                      <a:r>
                        <a:rPr lang="en" sz="1000">
                          <a:solidFill>
                            <a:schemeClr val="accent6"/>
                          </a:solidFill>
                          <a:latin typeface="Roboto Serif"/>
                          <a:ea typeface="Roboto Serif"/>
                          <a:cs typeface="Roboto Serif"/>
                          <a:sym typeface="Roboto Serif"/>
                        </a:rPr>
                        <a:t>maximum traversal slope of 5°</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741" name="Google Shape;741;p88"/>
          <p:cNvPicPr preferRelativeResize="0"/>
          <p:nvPr/>
        </p:nvPicPr>
        <p:blipFill>
          <a:blip r:embed="rId3">
            <a:alphaModFix/>
          </a:blip>
          <a:stretch>
            <a:fillRect/>
          </a:stretch>
        </p:blipFill>
        <p:spPr>
          <a:xfrm>
            <a:off x="6423500" y="1622799"/>
            <a:ext cx="2597652" cy="2387676"/>
          </a:xfrm>
          <a:prstGeom prst="rect">
            <a:avLst/>
          </a:prstGeom>
          <a:noFill/>
          <a:ln>
            <a:noFill/>
          </a:ln>
        </p:spPr>
      </p:pic>
      <p:sp>
        <p:nvSpPr>
          <p:cNvPr id="742" name="Google Shape;742;p88"/>
          <p:cNvSpPr/>
          <p:nvPr/>
        </p:nvSpPr>
        <p:spPr>
          <a:xfrm>
            <a:off x="7175688" y="2831149"/>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3" name="Google Shape;743;p88"/>
          <p:cNvSpPr txBox="1"/>
          <p:nvPr/>
        </p:nvSpPr>
        <p:spPr>
          <a:xfrm>
            <a:off x="6608225" y="4269625"/>
            <a:ext cx="2224200" cy="6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Groom several craters in a circular path</a:t>
            </a:r>
            <a:endParaRPr>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cxnSp>
        <p:nvCxnSpPr>
          <p:cNvPr id="744" name="Google Shape;744;p88"/>
          <p:cNvCxnSpPr>
            <a:stCxn id="743" idx="0"/>
            <a:endCxn id="742" idx="4"/>
          </p:cNvCxnSpPr>
          <p:nvPr/>
        </p:nvCxnSpPr>
        <p:spPr>
          <a:xfrm rot="10800000">
            <a:off x="7315025" y="3090625"/>
            <a:ext cx="405300" cy="1179000"/>
          </a:xfrm>
          <a:prstGeom prst="straightConnector1">
            <a:avLst/>
          </a:prstGeom>
          <a:noFill/>
          <a:ln w="19050" cap="flat" cmpd="sng">
            <a:solidFill>
              <a:srgbClr val="FF9900"/>
            </a:solidFill>
            <a:prstDash val="solid"/>
            <a:round/>
            <a:headEnd type="none" w="med" len="med"/>
            <a:tailEnd type="triangle" w="med" len="med"/>
          </a:ln>
        </p:spPr>
      </p:cxnSp>
      <p:sp>
        <p:nvSpPr>
          <p:cNvPr id="745" name="Google Shape;745;p88"/>
          <p:cNvSpPr/>
          <p:nvPr/>
        </p:nvSpPr>
        <p:spPr>
          <a:xfrm>
            <a:off x="7175688" y="2123349"/>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6" name="Google Shape;746;p88"/>
          <p:cNvSpPr/>
          <p:nvPr/>
        </p:nvSpPr>
        <p:spPr>
          <a:xfrm>
            <a:off x="7915038" y="2673561"/>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7" name="Google Shape;747;p88"/>
          <p:cNvSpPr/>
          <p:nvPr/>
        </p:nvSpPr>
        <p:spPr>
          <a:xfrm>
            <a:off x="7173025" y="2038787"/>
            <a:ext cx="966605" cy="1065930"/>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38100" cap="flat" cmpd="sng">
            <a:solidFill>
              <a:srgbClr val="00FFFF"/>
            </a:solidFill>
            <a:prstDash val="solid"/>
            <a:round/>
            <a:headEnd type="none" w="med" len="med"/>
            <a:tailEnd type="none" w="med" len="med"/>
          </a:ln>
        </p:spPr>
        <p:txBody>
          <a:bodyPr/>
          <a:lstStyle/>
          <a:p>
            <a:endParaRPr lang="en-US"/>
          </a:p>
        </p:txBody>
      </p:sp>
      <p:sp>
        <p:nvSpPr>
          <p:cNvPr id="748" name="Google Shape;748;p88"/>
          <p:cNvSpPr txBox="1"/>
          <p:nvPr/>
        </p:nvSpPr>
        <p:spPr>
          <a:xfrm>
            <a:off x="6475375" y="1108938"/>
            <a:ext cx="2493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Roboto Serif"/>
                <a:ea typeface="Roboto Serif"/>
                <a:cs typeface="Roboto Serif"/>
                <a:sym typeface="Roboto Serif"/>
              </a:rPr>
              <a:t>Follow a circular path</a:t>
            </a:r>
            <a:endParaRPr>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cxnSp>
        <p:nvCxnSpPr>
          <p:cNvPr id="749" name="Google Shape;749;p88"/>
          <p:cNvCxnSpPr/>
          <p:nvPr/>
        </p:nvCxnSpPr>
        <p:spPr>
          <a:xfrm flipH="1">
            <a:off x="7521745" y="1483969"/>
            <a:ext cx="243300" cy="532200"/>
          </a:xfrm>
          <a:prstGeom prst="straightConnector1">
            <a:avLst/>
          </a:prstGeom>
          <a:noFill/>
          <a:ln w="19050" cap="flat" cmpd="sng">
            <a:solidFill>
              <a:srgbClr val="00FFFF"/>
            </a:solidFill>
            <a:prstDash val="solid"/>
            <a:round/>
            <a:headEnd type="none" w="med" len="med"/>
            <a:tailEnd type="triangle" w="med" len="med"/>
          </a:ln>
        </p:spPr>
      </p:cxnSp>
      <p:cxnSp>
        <p:nvCxnSpPr>
          <p:cNvPr id="750" name="Google Shape;750;p88"/>
          <p:cNvCxnSpPr>
            <a:stCxn id="743" idx="0"/>
            <a:endCxn id="745" idx="4"/>
          </p:cNvCxnSpPr>
          <p:nvPr/>
        </p:nvCxnSpPr>
        <p:spPr>
          <a:xfrm rot="10800000">
            <a:off x="7315025" y="2382925"/>
            <a:ext cx="405300" cy="1886700"/>
          </a:xfrm>
          <a:prstGeom prst="straightConnector1">
            <a:avLst/>
          </a:prstGeom>
          <a:noFill/>
          <a:ln w="19050" cap="flat" cmpd="sng">
            <a:solidFill>
              <a:srgbClr val="FF9900"/>
            </a:solidFill>
            <a:prstDash val="solid"/>
            <a:round/>
            <a:headEnd type="none" w="med" len="med"/>
            <a:tailEnd type="triangle" w="med" len="med"/>
          </a:ln>
        </p:spPr>
      </p:cxnSp>
      <p:cxnSp>
        <p:nvCxnSpPr>
          <p:cNvPr id="751" name="Google Shape;751;p88"/>
          <p:cNvCxnSpPr>
            <a:stCxn id="743" idx="0"/>
          </p:cNvCxnSpPr>
          <p:nvPr/>
        </p:nvCxnSpPr>
        <p:spPr>
          <a:xfrm rot="10800000" flipH="1">
            <a:off x="7720325" y="2831125"/>
            <a:ext cx="201300" cy="1438500"/>
          </a:xfrm>
          <a:prstGeom prst="straightConnector1">
            <a:avLst/>
          </a:prstGeom>
          <a:noFill/>
          <a:ln w="19050" cap="flat" cmpd="sng">
            <a:solidFill>
              <a:srgbClr val="FF9900"/>
            </a:solidFill>
            <a:prstDash val="solid"/>
            <a:round/>
            <a:headEnd type="none" w="med" len="med"/>
            <a:tailEnd type="triangle" w="med" len="med"/>
          </a:ln>
        </p:spPr>
      </p:cxnSp>
      <p:pic>
        <p:nvPicPr>
          <p:cNvPr id="752" name="Google Shape;752;p88"/>
          <p:cNvPicPr preferRelativeResize="0"/>
          <p:nvPr/>
        </p:nvPicPr>
        <p:blipFill>
          <a:blip r:embed="rId4">
            <a:alphaModFix/>
          </a:blip>
          <a:stretch>
            <a:fillRect/>
          </a:stretch>
        </p:blipFill>
        <p:spPr>
          <a:xfrm rot="1890020">
            <a:off x="7720219" y="2094170"/>
            <a:ext cx="491038" cy="3178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65</a:t>
            </a:fld>
            <a:endParaRPr>
              <a:solidFill>
                <a:schemeClr val="lt1"/>
              </a:solidFill>
            </a:endParaRPr>
          </a:p>
        </p:txBody>
      </p:sp>
      <p:sp>
        <p:nvSpPr>
          <p:cNvPr id="758" name="Google Shape;758;p89"/>
          <p:cNvSpPr txBox="1">
            <a:spLocks noGrp="1"/>
          </p:cNvSpPr>
          <p:nvPr>
            <p:ph type="title"/>
          </p:nvPr>
        </p:nvSpPr>
        <p:spPr>
          <a:xfrm>
            <a:off x="311700" y="1480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Budget</a:t>
            </a:r>
            <a:endParaRPr b="1">
              <a:solidFill>
                <a:schemeClr val="lt1"/>
              </a:solidFill>
              <a:latin typeface="Roboto Serif"/>
              <a:ea typeface="Roboto Serif"/>
              <a:cs typeface="Roboto Serif"/>
              <a:sym typeface="Roboto Serif"/>
            </a:endParaRPr>
          </a:p>
        </p:txBody>
      </p:sp>
      <p:graphicFrame>
        <p:nvGraphicFramePr>
          <p:cNvPr id="759" name="Google Shape;759;p89"/>
          <p:cNvGraphicFramePr/>
          <p:nvPr/>
        </p:nvGraphicFramePr>
        <p:xfrm>
          <a:off x="547438" y="908650"/>
          <a:ext cx="3000000" cy="3000000"/>
        </p:xfrm>
        <a:graphic>
          <a:graphicData uri="http://schemas.openxmlformats.org/drawingml/2006/table">
            <a:tbl>
              <a:tblPr>
                <a:noFill/>
                <a:tableStyleId>{9AD5F19D-F7F9-4459-9FCF-C7287374776C}</a:tableStyleId>
              </a:tblPr>
              <a:tblGrid>
                <a:gridCol w="1609825">
                  <a:extLst>
                    <a:ext uri="{9D8B030D-6E8A-4147-A177-3AD203B41FA5}">
                      <a16:colId xmlns:a16="http://schemas.microsoft.com/office/drawing/2014/main" val="20000"/>
                    </a:ext>
                  </a:extLst>
                </a:gridCol>
                <a:gridCol w="1609825">
                  <a:extLst>
                    <a:ext uri="{9D8B030D-6E8A-4147-A177-3AD203B41FA5}">
                      <a16:colId xmlns:a16="http://schemas.microsoft.com/office/drawing/2014/main" val="20001"/>
                    </a:ext>
                  </a:extLst>
                </a:gridCol>
                <a:gridCol w="1609825">
                  <a:extLst>
                    <a:ext uri="{9D8B030D-6E8A-4147-A177-3AD203B41FA5}">
                      <a16:colId xmlns:a16="http://schemas.microsoft.com/office/drawing/2014/main" val="20002"/>
                    </a:ext>
                  </a:extLst>
                </a:gridCol>
                <a:gridCol w="1609825">
                  <a:extLst>
                    <a:ext uri="{9D8B030D-6E8A-4147-A177-3AD203B41FA5}">
                      <a16:colId xmlns:a16="http://schemas.microsoft.com/office/drawing/2014/main" val="20003"/>
                    </a:ext>
                  </a:extLst>
                </a:gridCol>
                <a:gridCol w="1609825">
                  <a:extLst>
                    <a:ext uri="{9D8B030D-6E8A-4147-A177-3AD203B41FA5}">
                      <a16:colId xmlns:a16="http://schemas.microsoft.com/office/drawing/2014/main" val="20004"/>
                    </a:ext>
                  </a:extLst>
                </a:gridCol>
              </a:tblGrid>
              <a:tr h="353500">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 Spent ($)</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 Spent (%)</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Total Budget Spent*</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Remaining Balance</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$5,000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$4,437.09</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88.7%</a:t>
                      </a:r>
                      <a:endParaRPr sz="12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$7507.09</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$562.91</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60" name="Google Shape;760;p89"/>
          <p:cNvSpPr txBox="1"/>
          <p:nvPr/>
        </p:nvSpPr>
        <p:spPr>
          <a:xfrm>
            <a:off x="0" y="4788600"/>
            <a:ext cx="54315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 Includes $3,070 worth of items inherited from Crater Grader and Supervisor</a:t>
            </a:r>
            <a:endParaRPr sz="1000">
              <a:solidFill>
                <a:schemeClr val="lt1"/>
              </a:solidFill>
              <a:latin typeface="Roboto Serif"/>
              <a:ea typeface="Roboto Serif"/>
              <a:cs typeface="Roboto Serif"/>
              <a:sym typeface="Roboto Serif"/>
            </a:endParaRPr>
          </a:p>
        </p:txBody>
      </p:sp>
      <p:pic>
        <p:nvPicPr>
          <p:cNvPr id="761" name="Google Shape;761;p89" title="Points scored"/>
          <p:cNvPicPr preferRelativeResize="0"/>
          <p:nvPr/>
        </p:nvPicPr>
        <p:blipFill>
          <a:blip r:embed="rId3">
            <a:alphaModFix/>
          </a:blip>
          <a:stretch>
            <a:fillRect/>
          </a:stretch>
        </p:blipFill>
        <p:spPr>
          <a:xfrm>
            <a:off x="391447" y="2026138"/>
            <a:ext cx="4476447" cy="2767925"/>
          </a:xfrm>
          <a:prstGeom prst="rect">
            <a:avLst/>
          </a:prstGeom>
          <a:noFill/>
          <a:ln>
            <a:noFill/>
          </a:ln>
        </p:spPr>
      </p:pic>
      <p:graphicFrame>
        <p:nvGraphicFramePr>
          <p:cNvPr id="762" name="Google Shape;762;p89"/>
          <p:cNvGraphicFramePr/>
          <p:nvPr/>
        </p:nvGraphicFramePr>
        <p:xfrm>
          <a:off x="5376913" y="2123963"/>
          <a:ext cx="3000000" cy="3000000"/>
        </p:xfrm>
        <a:graphic>
          <a:graphicData uri="http://schemas.openxmlformats.org/drawingml/2006/table">
            <a:tbl>
              <a:tblPr>
                <a:noFill/>
                <a:tableStyleId>{9AD5F19D-F7F9-4459-9FCF-C7287374776C}</a:tableStyleId>
              </a:tblPr>
              <a:tblGrid>
                <a:gridCol w="1609825">
                  <a:extLst>
                    <a:ext uri="{9D8B030D-6E8A-4147-A177-3AD203B41FA5}">
                      <a16:colId xmlns:a16="http://schemas.microsoft.com/office/drawing/2014/main" val="20000"/>
                    </a:ext>
                  </a:extLst>
                </a:gridCol>
                <a:gridCol w="1609825">
                  <a:extLst>
                    <a:ext uri="{9D8B030D-6E8A-4147-A177-3AD203B41FA5}">
                      <a16:colId xmlns:a16="http://schemas.microsoft.com/office/drawing/2014/main" val="20001"/>
                    </a:ext>
                  </a:extLst>
                </a:gridCol>
              </a:tblGrid>
              <a:tr h="353500">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Critical Parts</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Extra Stock</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Steer motor</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 Units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Drive motor</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 Units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Pinions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8 Units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IMU</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 Units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Chassis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1 Disassembled</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63" name="Google Shape;763;p89"/>
          <p:cNvSpPr txBox="1"/>
          <p:nvPr/>
        </p:nvSpPr>
        <p:spPr>
          <a:xfrm>
            <a:off x="5376950" y="4613425"/>
            <a:ext cx="32196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Emergency Budget:</a:t>
            </a:r>
            <a:r>
              <a:rPr lang="en" sz="1500">
                <a:solidFill>
                  <a:schemeClr val="lt1"/>
                </a:solidFill>
                <a:latin typeface="Roboto Serif"/>
                <a:ea typeface="Roboto Serif"/>
                <a:cs typeface="Roboto Serif"/>
                <a:sym typeface="Roboto Serif"/>
              </a:rPr>
              <a:t> </a:t>
            </a:r>
            <a:r>
              <a:rPr lang="en" sz="1500">
                <a:solidFill>
                  <a:srgbClr val="FF0000"/>
                </a:solidFill>
                <a:latin typeface="Roboto Serif"/>
                <a:ea typeface="Roboto Serif"/>
                <a:cs typeface="Roboto Serif"/>
                <a:sym typeface="Roboto Serif"/>
              </a:rPr>
              <a:t>Red</a:t>
            </a:r>
            <a:endParaRPr sz="1500">
              <a:solidFill>
                <a:srgbClr val="FF0000"/>
              </a:solidFill>
              <a:latin typeface="Roboto Serif"/>
              <a:ea typeface="Roboto Serif"/>
              <a:cs typeface="Roboto Serif"/>
              <a:sym typeface="Roboto Serif"/>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66</a:t>
            </a:fld>
            <a:endParaRPr>
              <a:solidFill>
                <a:schemeClr val="lt1"/>
              </a:solidFill>
            </a:endParaRPr>
          </a:p>
        </p:txBody>
      </p:sp>
      <p:sp>
        <p:nvSpPr>
          <p:cNvPr id="769" name="Google Shape;769;p90"/>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Risk Summary</a:t>
            </a:r>
            <a:endParaRPr sz="2133" b="1">
              <a:solidFill>
                <a:schemeClr val="lt1"/>
              </a:solidFill>
              <a:latin typeface="Roboto Serif"/>
              <a:ea typeface="Roboto Serif"/>
              <a:cs typeface="Roboto Serif"/>
              <a:sym typeface="Roboto Serif"/>
            </a:endParaRPr>
          </a:p>
        </p:txBody>
      </p:sp>
      <p:grpSp>
        <p:nvGrpSpPr>
          <p:cNvPr id="770" name="Google Shape;770;p90"/>
          <p:cNvGrpSpPr/>
          <p:nvPr/>
        </p:nvGrpSpPr>
        <p:grpSpPr>
          <a:xfrm>
            <a:off x="1946375" y="853775"/>
            <a:ext cx="5251249" cy="4213524"/>
            <a:chOff x="1946375" y="625175"/>
            <a:chExt cx="5251249" cy="4213524"/>
          </a:xfrm>
        </p:grpSpPr>
        <p:pic>
          <p:nvPicPr>
            <p:cNvPr id="771" name="Google Shape;771;p90"/>
            <p:cNvPicPr preferRelativeResize="0"/>
            <p:nvPr/>
          </p:nvPicPr>
          <p:blipFill>
            <a:blip r:embed="rId3">
              <a:alphaModFix/>
            </a:blip>
            <a:stretch>
              <a:fillRect/>
            </a:stretch>
          </p:blipFill>
          <p:spPr>
            <a:xfrm>
              <a:off x="1946375" y="625175"/>
              <a:ext cx="5251249" cy="4213524"/>
            </a:xfrm>
            <a:prstGeom prst="rect">
              <a:avLst/>
            </a:prstGeom>
            <a:noFill/>
            <a:ln>
              <a:noFill/>
            </a:ln>
          </p:spPr>
        </p:pic>
        <p:sp>
          <p:nvSpPr>
            <p:cNvPr id="772" name="Google Shape;772;p90"/>
            <p:cNvSpPr txBox="1"/>
            <p:nvPr/>
          </p:nvSpPr>
          <p:spPr>
            <a:xfrm>
              <a:off x="5654800" y="2831388"/>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 R32</a:t>
              </a:r>
              <a:endParaRPr sz="1200" b="1">
                <a:solidFill>
                  <a:schemeClr val="dk2"/>
                </a:solidFill>
              </a:endParaRPr>
            </a:p>
          </p:txBody>
        </p:sp>
        <p:sp>
          <p:nvSpPr>
            <p:cNvPr id="773" name="Google Shape;773;p90"/>
            <p:cNvSpPr txBox="1"/>
            <p:nvPr/>
          </p:nvSpPr>
          <p:spPr>
            <a:xfrm>
              <a:off x="6247300" y="983363"/>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 R11</a:t>
              </a:r>
              <a:endParaRPr sz="1200" b="1">
                <a:solidFill>
                  <a:schemeClr val="dk2"/>
                </a:solidFill>
              </a:endParaRPr>
            </a:p>
          </p:txBody>
        </p:sp>
        <p:sp>
          <p:nvSpPr>
            <p:cNvPr id="774" name="Google Shape;774;p90"/>
            <p:cNvSpPr txBox="1"/>
            <p:nvPr/>
          </p:nvSpPr>
          <p:spPr>
            <a:xfrm>
              <a:off x="6247300" y="2234625"/>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a:t>
              </a:r>
              <a:endParaRPr sz="1200" b="1">
                <a:solidFill>
                  <a:schemeClr val="dk2"/>
                </a:solidFill>
              </a:endParaRPr>
            </a:p>
          </p:txBody>
        </p:sp>
        <p:sp>
          <p:nvSpPr>
            <p:cNvPr id="775" name="Google Shape;775;p90"/>
            <p:cNvSpPr txBox="1"/>
            <p:nvPr/>
          </p:nvSpPr>
          <p:spPr>
            <a:xfrm>
              <a:off x="4754200"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R19</a:t>
              </a:r>
              <a:endParaRPr sz="1200" b="1">
                <a:solidFill>
                  <a:schemeClr val="dk2"/>
                </a:solidFill>
              </a:endParaRPr>
            </a:p>
          </p:txBody>
        </p:sp>
        <p:sp>
          <p:nvSpPr>
            <p:cNvPr id="776" name="Google Shape;776;p90"/>
            <p:cNvSpPr txBox="1"/>
            <p:nvPr/>
          </p:nvSpPr>
          <p:spPr>
            <a:xfrm>
              <a:off x="4707100" y="2038738"/>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R5, R7,</a:t>
              </a:r>
              <a:endParaRPr sz="1200" b="1">
                <a:solidFill>
                  <a:schemeClr val="dk2"/>
                </a:solidFill>
              </a:endParaRPr>
            </a:p>
            <a:p>
              <a:pPr marL="0" lvl="0" indent="0" algn="l" rtl="0">
                <a:spcBef>
                  <a:spcPts val="0"/>
                </a:spcBef>
                <a:spcAft>
                  <a:spcPts val="0"/>
                </a:spcAft>
                <a:buNone/>
              </a:pPr>
              <a:r>
                <a:rPr lang="en" sz="1200" b="1">
                  <a:solidFill>
                    <a:schemeClr val="dk2"/>
                  </a:solidFill>
                </a:rPr>
                <a:t>R20, R23,</a:t>
              </a:r>
              <a:endParaRPr sz="1200" b="1">
                <a:solidFill>
                  <a:schemeClr val="dk2"/>
                </a:solidFill>
              </a:endParaRPr>
            </a:p>
            <a:p>
              <a:pPr marL="0" lvl="0" indent="0" algn="l" rtl="0">
                <a:spcBef>
                  <a:spcPts val="0"/>
                </a:spcBef>
                <a:spcAft>
                  <a:spcPts val="0"/>
                </a:spcAft>
                <a:buNone/>
              </a:pPr>
              <a:r>
                <a:rPr lang="en" sz="1200" b="1">
                  <a:solidFill>
                    <a:schemeClr val="dk2"/>
                  </a:solidFill>
                </a:rPr>
                <a:t>R26, R27</a:t>
              </a:r>
              <a:endParaRPr sz="1200" b="1">
                <a:solidFill>
                  <a:srgbClr val="0000FF"/>
                </a:solidFill>
              </a:endParaRPr>
            </a:p>
          </p:txBody>
        </p:sp>
        <p:sp>
          <p:nvSpPr>
            <p:cNvPr id="777" name="Google Shape;777;p90"/>
            <p:cNvSpPr txBox="1"/>
            <p:nvPr/>
          </p:nvSpPr>
          <p:spPr>
            <a:xfrm>
              <a:off x="5657450" y="830950"/>
              <a:ext cx="7944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 </a:t>
              </a:r>
              <a:r>
                <a:rPr lang="en" sz="1200" b="1">
                  <a:solidFill>
                    <a:srgbClr val="0000FF"/>
                  </a:solidFill>
                </a:rPr>
                <a:t>R33, R34</a:t>
              </a:r>
              <a:endParaRPr sz="1200" b="1">
                <a:solidFill>
                  <a:schemeClr val="dk2"/>
                </a:solidFill>
              </a:endParaRPr>
            </a:p>
          </p:txBody>
        </p:sp>
        <p:sp>
          <p:nvSpPr>
            <p:cNvPr id="778" name="Google Shape;778;p90"/>
            <p:cNvSpPr txBox="1"/>
            <p:nvPr/>
          </p:nvSpPr>
          <p:spPr>
            <a:xfrm>
              <a:off x="5446025"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R12, R24, </a:t>
              </a:r>
              <a:r>
                <a:rPr lang="en" sz="1200" b="1">
                  <a:solidFill>
                    <a:srgbClr val="0000FF"/>
                  </a:solidFill>
                </a:rPr>
                <a:t>R29</a:t>
              </a:r>
              <a:endParaRPr sz="1200" b="1">
                <a:solidFill>
                  <a:schemeClr val="dk2"/>
                </a:solidFill>
              </a:endParaRPr>
            </a:p>
          </p:txBody>
        </p:sp>
        <p:sp>
          <p:nvSpPr>
            <p:cNvPr id="779" name="Google Shape;779;p90"/>
            <p:cNvSpPr txBox="1"/>
            <p:nvPr/>
          </p:nvSpPr>
          <p:spPr>
            <a:xfrm>
              <a:off x="48973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780" name="Google Shape;780;p90"/>
            <p:cNvSpPr txBox="1"/>
            <p:nvPr/>
          </p:nvSpPr>
          <p:spPr>
            <a:xfrm>
              <a:off x="5527625" y="2038750"/>
              <a:ext cx="690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R16, </a:t>
              </a:r>
              <a:r>
                <a:rPr lang="en" sz="1200" b="1">
                  <a:solidFill>
                    <a:srgbClr val="0000FF"/>
                  </a:solidFill>
                </a:rPr>
                <a:t>R28, </a:t>
              </a:r>
              <a:r>
                <a:rPr lang="en" sz="1200" b="1">
                  <a:solidFill>
                    <a:schemeClr val="dk2"/>
                  </a:solidFill>
                </a:rPr>
                <a:t>R31</a:t>
              </a:r>
              <a:endParaRPr sz="1200" b="1">
                <a:solidFill>
                  <a:schemeClr val="dk2"/>
                </a:solidFill>
              </a:endParaRPr>
            </a:p>
          </p:txBody>
        </p:sp>
      </p:grpSp>
      <p:sp>
        <p:nvSpPr>
          <p:cNvPr id="781" name="Google Shape;781;p90"/>
          <p:cNvSpPr txBox="1"/>
          <p:nvPr/>
        </p:nvSpPr>
        <p:spPr>
          <a:xfrm>
            <a:off x="6270250" y="18681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rPr>
              <a:t>R30</a:t>
            </a:r>
            <a:endParaRPr sz="1200" b="1">
              <a:solidFill>
                <a:srgbClr val="0000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785"/>
        <p:cNvGrpSpPr/>
        <p:nvPr/>
      </p:nvGrpSpPr>
      <p:grpSpPr>
        <a:xfrm>
          <a:off x="0" y="0"/>
          <a:ext cx="0" cy="0"/>
          <a:chOff x="0" y="0"/>
          <a:chExt cx="0" cy="0"/>
        </a:xfrm>
      </p:grpSpPr>
      <p:sp>
        <p:nvSpPr>
          <p:cNvPr id="786" name="Google Shape;786;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67</a:t>
            </a:fld>
            <a:endParaRPr>
              <a:solidFill>
                <a:schemeClr val="lt1"/>
              </a:solidFill>
            </a:endParaRPr>
          </a:p>
        </p:txBody>
      </p:sp>
      <p:sp>
        <p:nvSpPr>
          <p:cNvPr id="787" name="Google Shape;787;p91"/>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Risk Summary</a:t>
            </a:r>
            <a:endParaRPr sz="2133" b="1">
              <a:solidFill>
                <a:schemeClr val="lt1"/>
              </a:solidFill>
              <a:latin typeface="Roboto Serif"/>
              <a:ea typeface="Roboto Serif"/>
              <a:cs typeface="Roboto Serif"/>
              <a:sym typeface="Roboto Serif"/>
            </a:endParaRPr>
          </a:p>
        </p:txBody>
      </p:sp>
      <p:grpSp>
        <p:nvGrpSpPr>
          <p:cNvPr id="788" name="Google Shape;788;p91"/>
          <p:cNvGrpSpPr/>
          <p:nvPr/>
        </p:nvGrpSpPr>
        <p:grpSpPr>
          <a:xfrm>
            <a:off x="1946375" y="853775"/>
            <a:ext cx="5251249" cy="4213524"/>
            <a:chOff x="1946375" y="625175"/>
            <a:chExt cx="5251249" cy="4213524"/>
          </a:xfrm>
        </p:grpSpPr>
        <p:pic>
          <p:nvPicPr>
            <p:cNvPr id="789" name="Google Shape;789;p91"/>
            <p:cNvPicPr preferRelativeResize="0"/>
            <p:nvPr/>
          </p:nvPicPr>
          <p:blipFill>
            <a:blip r:embed="rId3">
              <a:alphaModFix/>
            </a:blip>
            <a:stretch>
              <a:fillRect/>
            </a:stretch>
          </p:blipFill>
          <p:spPr>
            <a:xfrm>
              <a:off x="1946375" y="625175"/>
              <a:ext cx="5251249" cy="4213524"/>
            </a:xfrm>
            <a:prstGeom prst="rect">
              <a:avLst/>
            </a:prstGeom>
            <a:noFill/>
            <a:ln>
              <a:noFill/>
            </a:ln>
          </p:spPr>
        </p:pic>
        <p:sp>
          <p:nvSpPr>
            <p:cNvPr id="790" name="Google Shape;790;p91"/>
            <p:cNvSpPr txBox="1"/>
            <p:nvPr/>
          </p:nvSpPr>
          <p:spPr>
            <a:xfrm>
              <a:off x="5654800" y="2831388"/>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 R32</a:t>
              </a:r>
              <a:endParaRPr sz="1200" b="1">
                <a:solidFill>
                  <a:schemeClr val="dk2"/>
                </a:solidFill>
              </a:endParaRPr>
            </a:p>
          </p:txBody>
        </p:sp>
        <p:sp>
          <p:nvSpPr>
            <p:cNvPr id="791" name="Google Shape;791;p91"/>
            <p:cNvSpPr txBox="1"/>
            <p:nvPr/>
          </p:nvSpPr>
          <p:spPr>
            <a:xfrm>
              <a:off x="6247300" y="983363"/>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 R11</a:t>
              </a:r>
              <a:endParaRPr sz="1200" b="1">
                <a:solidFill>
                  <a:schemeClr val="dk2"/>
                </a:solidFill>
              </a:endParaRPr>
            </a:p>
          </p:txBody>
        </p:sp>
        <p:sp>
          <p:nvSpPr>
            <p:cNvPr id="792" name="Google Shape;792;p91"/>
            <p:cNvSpPr txBox="1"/>
            <p:nvPr/>
          </p:nvSpPr>
          <p:spPr>
            <a:xfrm>
              <a:off x="6247300" y="2234625"/>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942A1"/>
                  </a:solidFill>
                </a:rPr>
                <a:t>R3</a:t>
              </a:r>
              <a:r>
                <a:rPr lang="en" sz="1200" b="1">
                  <a:solidFill>
                    <a:schemeClr val="dk2"/>
                  </a:solidFill>
                </a:rPr>
                <a:t>, R6</a:t>
              </a:r>
              <a:endParaRPr sz="1200" b="1">
                <a:solidFill>
                  <a:schemeClr val="dk2"/>
                </a:solidFill>
              </a:endParaRPr>
            </a:p>
          </p:txBody>
        </p:sp>
        <p:sp>
          <p:nvSpPr>
            <p:cNvPr id="793" name="Google Shape;793;p91"/>
            <p:cNvSpPr txBox="1"/>
            <p:nvPr/>
          </p:nvSpPr>
          <p:spPr>
            <a:xfrm>
              <a:off x="4754200"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R19</a:t>
              </a:r>
              <a:endParaRPr sz="1200" b="1">
                <a:solidFill>
                  <a:schemeClr val="dk2"/>
                </a:solidFill>
              </a:endParaRPr>
            </a:p>
          </p:txBody>
        </p:sp>
        <p:sp>
          <p:nvSpPr>
            <p:cNvPr id="794" name="Google Shape;794;p91"/>
            <p:cNvSpPr txBox="1"/>
            <p:nvPr/>
          </p:nvSpPr>
          <p:spPr>
            <a:xfrm>
              <a:off x="4707100" y="2038738"/>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R5, R7,</a:t>
              </a:r>
              <a:endParaRPr sz="1200" b="1">
                <a:solidFill>
                  <a:schemeClr val="dk2"/>
                </a:solidFill>
              </a:endParaRPr>
            </a:p>
            <a:p>
              <a:pPr marL="0" lvl="0" indent="0" algn="l" rtl="0">
                <a:spcBef>
                  <a:spcPts val="0"/>
                </a:spcBef>
                <a:spcAft>
                  <a:spcPts val="0"/>
                </a:spcAft>
                <a:buNone/>
              </a:pPr>
              <a:r>
                <a:rPr lang="en" sz="1200" b="1">
                  <a:solidFill>
                    <a:schemeClr val="dk2"/>
                  </a:solidFill>
                </a:rPr>
                <a:t>R20, R23,</a:t>
              </a:r>
              <a:endParaRPr sz="1200" b="1">
                <a:solidFill>
                  <a:schemeClr val="dk2"/>
                </a:solidFill>
              </a:endParaRPr>
            </a:p>
            <a:p>
              <a:pPr marL="0" lvl="0" indent="0" algn="l" rtl="0">
                <a:spcBef>
                  <a:spcPts val="0"/>
                </a:spcBef>
                <a:spcAft>
                  <a:spcPts val="0"/>
                </a:spcAft>
                <a:buNone/>
              </a:pPr>
              <a:r>
                <a:rPr lang="en" sz="1200" b="1">
                  <a:solidFill>
                    <a:schemeClr val="dk2"/>
                  </a:solidFill>
                </a:rPr>
                <a:t>R26, R27</a:t>
              </a:r>
              <a:endParaRPr sz="1200" b="1">
                <a:solidFill>
                  <a:srgbClr val="0000FF"/>
                </a:solidFill>
              </a:endParaRPr>
            </a:p>
          </p:txBody>
        </p:sp>
        <p:sp>
          <p:nvSpPr>
            <p:cNvPr id="795" name="Google Shape;795;p91"/>
            <p:cNvSpPr txBox="1"/>
            <p:nvPr/>
          </p:nvSpPr>
          <p:spPr>
            <a:xfrm>
              <a:off x="5657450" y="830950"/>
              <a:ext cx="7944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 </a:t>
              </a:r>
              <a:r>
                <a:rPr lang="en" sz="1200" b="1">
                  <a:solidFill>
                    <a:srgbClr val="0000FF"/>
                  </a:solidFill>
                </a:rPr>
                <a:t>R33, R34</a:t>
              </a:r>
              <a:endParaRPr sz="1200" b="1">
                <a:solidFill>
                  <a:schemeClr val="dk2"/>
                </a:solidFill>
              </a:endParaRPr>
            </a:p>
          </p:txBody>
        </p:sp>
        <p:sp>
          <p:nvSpPr>
            <p:cNvPr id="796" name="Google Shape;796;p91"/>
            <p:cNvSpPr txBox="1"/>
            <p:nvPr/>
          </p:nvSpPr>
          <p:spPr>
            <a:xfrm>
              <a:off x="5446025"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R12, R24, </a:t>
              </a:r>
              <a:r>
                <a:rPr lang="en" sz="1200" b="1">
                  <a:solidFill>
                    <a:srgbClr val="0000FF"/>
                  </a:solidFill>
                </a:rPr>
                <a:t>R29</a:t>
              </a:r>
              <a:endParaRPr sz="1200" b="1">
                <a:solidFill>
                  <a:schemeClr val="dk2"/>
                </a:solidFill>
              </a:endParaRPr>
            </a:p>
          </p:txBody>
        </p:sp>
        <p:sp>
          <p:nvSpPr>
            <p:cNvPr id="797" name="Google Shape;797;p91"/>
            <p:cNvSpPr txBox="1"/>
            <p:nvPr/>
          </p:nvSpPr>
          <p:spPr>
            <a:xfrm>
              <a:off x="48973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798" name="Google Shape;798;p91"/>
            <p:cNvSpPr txBox="1"/>
            <p:nvPr/>
          </p:nvSpPr>
          <p:spPr>
            <a:xfrm>
              <a:off x="5598425" y="20387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R16, R28, R31</a:t>
              </a:r>
              <a:endParaRPr sz="1200" b="1">
                <a:solidFill>
                  <a:schemeClr val="dk2"/>
                </a:solidFill>
              </a:endParaRPr>
            </a:p>
          </p:txBody>
        </p:sp>
      </p:grpSp>
      <p:sp>
        <p:nvSpPr>
          <p:cNvPr id="799" name="Google Shape;799;p91"/>
          <p:cNvSpPr txBox="1"/>
          <p:nvPr/>
        </p:nvSpPr>
        <p:spPr>
          <a:xfrm>
            <a:off x="6270250" y="18681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rPr>
              <a:t>R30</a:t>
            </a:r>
            <a:endParaRPr sz="1200" b="1">
              <a:solidFill>
                <a:srgbClr val="0000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68</a:t>
            </a:fld>
            <a:endParaRPr>
              <a:solidFill>
                <a:schemeClr val="lt1"/>
              </a:solidFill>
            </a:endParaRPr>
          </a:p>
        </p:txBody>
      </p:sp>
      <p:sp>
        <p:nvSpPr>
          <p:cNvPr id="805" name="Google Shape;805;p92"/>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Reduced Risk Summary</a:t>
            </a:r>
            <a:endParaRPr sz="2133" b="1">
              <a:solidFill>
                <a:schemeClr val="lt1"/>
              </a:solidFill>
              <a:latin typeface="Roboto Serif"/>
              <a:ea typeface="Roboto Serif"/>
              <a:cs typeface="Roboto Serif"/>
              <a:sym typeface="Roboto Serif"/>
            </a:endParaRPr>
          </a:p>
        </p:txBody>
      </p:sp>
      <p:grpSp>
        <p:nvGrpSpPr>
          <p:cNvPr id="806" name="Google Shape;806;p92"/>
          <p:cNvGrpSpPr/>
          <p:nvPr/>
        </p:nvGrpSpPr>
        <p:grpSpPr>
          <a:xfrm>
            <a:off x="1946375" y="843300"/>
            <a:ext cx="5251249" cy="4213524"/>
            <a:chOff x="1946375" y="701375"/>
            <a:chExt cx="5251249" cy="4213524"/>
          </a:xfrm>
        </p:grpSpPr>
        <p:pic>
          <p:nvPicPr>
            <p:cNvPr id="807" name="Google Shape;807;p92"/>
            <p:cNvPicPr preferRelativeResize="0"/>
            <p:nvPr/>
          </p:nvPicPr>
          <p:blipFill>
            <a:blip r:embed="rId3">
              <a:alphaModFix/>
            </a:blip>
            <a:stretch>
              <a:fillRect/>
            </a:stretch>
          </p:blipFill>
          <p:spPr>
            <a:xfrm>
              <a:off x="1946375" y="701375"/>
              <a:ext cx="5251249" cy="4213524"/>
            </a:xfrm>
            <a:prstGeom prst="rect">
              <a:avLst/>
            </a:prstGeom>
            <a:noFill/>
            <a:ln>
              <a:noFill/>
            </a:ln>
          </p:spPr>
        </p:pic>
        <p:sp>
          <p:nvSpPr>
            <p:cNvPr id="808" name="Google Shape;808;p92"/>
            <p:cNvSpPr txBox="1"/>
            <p:nvPr/>
          </p:nvSpPr>
          <p:spPr>
            <a:xfrm>
              <a:off x="5499125" y="3420700"/>
              <a:ext cx="7911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 R16</a:t>
              </a:r>
              <a:endParaRPr sz="1200" b="1">
                <a:solidFill>
                  <a:schemeClr val="dk2"/>
                </a:solidFill>
              </a:endParaRPr>
            </a:p>
          </p:txBody>
        </p:sp>
        <p:sp>
          <p:nvSpPr>
            <p:cNvPr id="809" name="Google Shape;809;p92"/>
            <p:cNvSpPr txBox="1"/>
            <p:nvPr/>
          </p:nvSpPr>
          <p:spPr>
            <a:xfrm>
              <a:off x="6223275" y="2762450"/>
              <a:ext cx="7443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 R11</a:t>
              </a:r>
              <a:endParaRPr sz="1200" b="1">
                <a:solidFill>
                  <a:schemeClr val="dk2"/>
                </a:solidFill>
              </a:endParaRPr>
            </a:p>
          </p:txBody>
        </p:sp>
        <p:sp>
          <p:nvSpPr>
            <p:cNvPr id="810" name="Google Shape;810;p92"/>
            <p:cNvSpPr txBox="1"/>
            <p:nvPr/>
          </p:nvSpPr>
          <p:spPr>
            <a:xfrm>
              <a:off x="3962175" y="2722075"/>
              <a:ext cx="889200" cy="8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2"/>
                  </a:solidFill>
                </a:rPr>
                <a:t>R5, R12, R19, R23, R27,</a:t>
              </a:r>
              <a:r>
                <a:rPr lang="en" sz="900" b="1">
                  <a:solidFill>
                    <a:srgbClr val="0000FF"/>
                  </a:solidFill>
                </a:rPr>
                <a:t> R29, </a:t>
              </a:r>
              <a:r>
                <a:rPr lang="en" sz="900" b="1">
                  <a:solidFill>
                    <a:schemeClr val="dk2"/>
                  </a:solidFill>
                </a:rPr>
                <a:t>R31,R32</a:t>
              </a:r>
              <a:r>
                <a:rPr lang="en" sz="900" b="1">
                  <a:solidFill>
                    <a:srgbClr val="0000FF"/>
                  </a:solidFill>
                </a:rPr>
                <a:t> R34</a:t>
              </a:r>
              <a:endParaRPr sz="900" b="1">
                <a:solidFill>
                  <a:srgbClr val="0000FF"/>
                </a:solidFill>
              </a:endParaRPr>
            </a:p>
          </p:txBody>
        </p:sp>
        <p:sp>
          <p:nvSpPr>
            <p:cNvPr id="811" name="Google Shape;811;p92"/>
            <p:cNvSpPr txBox="1"/>
            <p:nvPr/>
          </p:nvSpPr>
          <p:spPr>
            <a:xfrm>
              <a:off x="4157750"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R7</a:t>
              </a:r>
              <a:endParaRPr sz="1200" b="1">
                <a:solidFill>
                  <a:schemeClr val="dk2"/>
                </a:solidFill>
              </a:endParaRPr>
            </a:p>
          </p:txBody>
        </p:sp>
        <p:sp>
          <p:nvSpPr>
            <p:cNvPr id="812" name="Google Shape;812;p92"/>
            <p:cNvSpPr txBox="1"/>
            <p:nvPr/>
          </p:nvSpPr>
          <p:spPr>
            <a:xfrm>
              <a:off x="5620325"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 </a:t>
              </a:r>
              <a:r>
                <a:rPr lang="en" sz="1200" b="1">
                  <a:solidFill>
                    <a:srgbClr val="0000FF"/>
                  </a:solidFill>
                </a:rPr>
                <a:t>R33</a:t>
              </a:r>
              <a:endParaRPr sz="1200" b="1">
                <a:solidFill>
                  <a:schemeClr val="dk2"/>
                </a:solidFill>
              </a:endParaRPr>
            </a:p>
          </p:txBody>
        </p:sp>
        <p:sp>
          <p:nvSpPr>
            <p:cNvPr id="813" name="Google Shape;813;p92"/>
            <p:cNvSpPr txBox="1"/>
            <p:nvPr/>
          </p:nvSpPr>
          <p:spPr>
            <a:xfrm>
              <a:off x="4900900"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814" name="Google Shape;814;p92"/>
            <p:cNvSpPr txBox="1"/>
            <p:nvPr/>
          </p:nvSpPr>
          <p:spPr>
            <a:xfrm>
              <a:off x="4900888"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R20</a:t>
              </a:r>
              <a:endParaRPr sz="1200" b="1">
                <a:solidFill>
                  <a:schemeClr val="dk2"/>
                </a:solidFill>
              </a:endParaRPr>
            </a:p>
          </p:txBody>
        </p:sp>
        <p:sp>
          <p:nvSpPr>
            <p:cNvPr id="815" name="Google Shape;815;p92"/>
            <p:cNvSpPr txBox="1"/>
            <p:nvPr/>
          </p:nvSpPr>
          <p:spPr>
            <a:xfrm>
              <a:off x="5620313"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R24, </a:t>
              </a:r>
              <a:r>
                <a:rPr lang="en" sz="1200" b="1">
                  <a:solidFill>
                    <a:srgbClr val="0000FF"/>
                  </a:solidFill>
                </a:rPr>
                <a:t>R28</a:t>
              </a:r>
              <a:endParaRPr sz="1200" b="1">
                <a:solidFill>
                  <a:srgbClr val="0000FF"/>
                </a:solidFill>
              </a:endParaRPr>
            </a:p>
          </p:txBody>
        </p:sp>
        <p:sp>
          <p:nvSpPr>
            <p:cNvPr id="816" name="Google Shape;816;p92"/>
            <p:cNvSpPr txBox="1"/>
            <p:nvPr/>
          </p:nvSpPr>
          <p:spPr>
            <a:xfrm>
              <a:off x="4900888"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R26</a:t>
              </a:r>
              <a:endParaRPr sz="1200" b="1">
                <a:solidFill>
                  <a:schemeClr val="dk2"/>
                </a:solidFill>
              </a:endParaRPr>
            </a:p>
          </p:txBody>
        </p:sp>
      </p:grpSp>
      <p:sp>
        <p:nvSpPr>
          <p:cNvPr id="817" name="Google Shape;817;p92"/>
          <p:cNvSpPr txBox="1"/>
          <p:nvPr/>
        </p:nvSpPr>
        <p:spPr>
          <a:xfrm>
            <a:off x="6271525" y="2387100"/>
            <a:ext cx="54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R2, </a:t>
            </a:r>
            <a:r>
              <a:rPr lang="en" sz="1200" b="1">
                <a:solidFill>
                  <a:srgbClr val="0000FF"/>
                </a:solidFill>
              </a:rPr>
              <a:t>R30</a:t>
            </a:r>
            <a:endParaRPr>
              <a:solidFill>
                <a:srgbClr val="0000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21"/>
        <p:cNvGrpSpPr/>
        <p:nvPr/>
      </p:nvGrpSpPr>
      <p:grpSpPr>
        <a:xfrm>
          <a:off x="0" y="0"/>
          <a:ext cx="0" cy="0"/>
          <a:chOff x="0" y="0"/>
          <a:chExt cx="0" cy="0"/>
        </a:xfrm>
      </p:grpSpPr>
      <p:sp>
        <p:nvSpPr>
          <p:cNvPr id="822" name="Google Shape;822;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69</a:t>
            </a:fld>
            <a:endParaRPr>
              <a:solidFill>
                <a:schemeClr val="lt1"/>
              </a:solidFill>
            </a:endParaRPr>
          </a:p>
        </p:txBody>
      </p:sp>
      <p:sp>
        <p:nvSpPr>
          <p:cNvPr id="823" name="Google Shape;823;p93"/>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Reduced Risk Summary</a:t>
            </a:r>
            <a:endParaRPr sz="2133" b="1">
              <a:solidFill>
                <a:schemeClr val="lt1"/>
              </a:solidFill>
              <a:latin typeface="Roboto Serif"/>
              <a:ea typeface="Roboto Serif"/>
              <a:cs typeface="Roboto Serif"/>
              <a:sym typeface="Roboto Serif"/>
            </a:endParaRPr>
          </a:p>
        </p:txBody>
      </p:sp>
      <p:grpSp>
        <p:nvGrpSpPr>
          <p:cNvPr id="824" name="Google Shape;824;p93"/>
          <p:cNvGrpSpPr/>
          <p:nvPr/>
        </p:nvGrpSpPr>
        <p:grpSpPr>
          <a:xfrm>
            <a:off x="1946375" y="843300"/>
            <a:ext cx="5251249" cy="4213524"/>
            <a:chOff x="1946375" y="701375"/>
            <a:chExt cx="5251249" cy="4213524"/>
          </a:xfrm>
        </p:grpSpPr>
        <p:pic>
          <p:nvPicPr>
            <p:cNvPr id="825" name="Google Shape;825;p93"/>
            <p:cNvPicPr preferRelativeResize="0"/>
            <p:nvPr/>
          </p:nvPicPr>
          <p:blipFill>
            <a:blip r:embed="rId3">
              <a:alphaModFix/>
            </a:blip>
            <a:stretch>
              <a:fillRect/>
            </a:stretch>
          </p:blipFill>
          <p:spPr>
            <a:xfrm>
              <a:off x="1946375" y="701375"/>
              <a:ext cx="5251249" cy="4213524"/>
            </a:xfrm>
            <a:prstGeom prst="rect">
              <a:avLst/>
            </a:prstGeom>
            <a:noFill/>
            <a:ln>
              <a:noFill/>
            </a:ln>
          </p:spPr>
        </p:pic>
        <p:sp>
          <p:nvSpPr>
            <p:cNvPr id="826" name="Google Shape;826;p93"/>
            <p:cNvSpPr txBox="1"/>
            <p:nvPr/>
          </p:nvSpPr>
          <p:spPr>
            <a:xfrm>
              <a:off x="5499125" y="3420700"/>
              <a:ext cx="7911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 R16</a:t>
              </a:r>
              <a:endParaRPr sz="1200" b="1">
                <a:solidFill>
                  <a:schemeClr val="dk2"/>
                </a:solidFill>
              </a:endParaRPr>
            </a:p>
          </p:txBody>
        </p:sp>
        <p:sp>
          <p:nvSpPr>
            <p:cNvPr id="827" name="Google Shape;827;p93"/>
            <p:cNvSpPr txBox="1"/>
            <p:nvPr/>
          </p:nvSpPr>
          <p:spPr>
            <a:xfrm>
              <a:off x="6223275" y="2762450"/>
              <a:ext cx="7443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942A1"/>
                  </a:solidFill>
                </a:rPr>
                <a:t>R3</a:t>
              </a:r>
              <a:r>
                <a:rPr lang="en" sz="1200" b="1">
                  <a:solidFill>
                    <a:schemeClr val="dk2"/>
                  </a:solidFill>
                </a:rPr>
                <a:t>, R6, R11</a:t>
              </a:r>
              <a:endParaRPr sz="1200" b="1">
                <a:solidFill>
                  <a:schemeClr val="dk2"/>
                </a:solidFill>
              </a:endParaRPr>
            </a:p>
          </p:txBody>
        </p:sp>
        <p:sp>
          <p:nvSpPr>
            <p:cNvPr id="828" name="Google Shape;828;p93"/>
            <p:cNvSpPr txBox="1"/>
            <p:nvPr/>
          </p:nvSpPr>
          <p:spPr>
            <a:xfrm>
              <a:off x="3953200" y="2762450"/>
              <a:ext cx="947700" cy="6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2"/>
                  </a:solidFill>
                </a:rPr>
                <a:t>R5, R12, R19, R23, R27,</a:t>
              </a:r>
              <a:r>
                <a:rPr lang="en" sz="900" b="1">
                  <a:solidFill>
                    <a:srgbClr val="0000FF"/>
                  </a:solidFill>
                </a:rPr>
                <a:t> R29, </a:t>
              </a:r>
              <a:r>
                <a:rPr lang="en" sz="900" b="1">
                  <a:solidFill>
                    <a:schemeClr val="dk2"/>
                  </a:solidFill>
                </a:rPr>
                <a:t>R31,R32</a:t>
              </a:r>
              <a:r>
                <a:rPr lang="en" sz="900" b="1">
                  <a:solidFill>
                    <a:srgbClr val="0000FF"/>
                  </a:solidFill>
                </a:rPr>
                <a:t> R34</a:t>
              </a:r>
              <a:endParaRPr sz="900" b="1">
                <a:solidFill>
                  <a:srgbClr val="0000FF"/>
                </a:solidFill>
              </a:endParaRPr>
            </a:p>
            <a:p>
              <a:pPr marL="0" lvl="0" indent="0" algn="l" rtl="0">
                <a:spcBef>
                  <a:spcPts val="0"/>
                </a:spcBef>
                <a:spcAft>
                  <a:spcPts val="0"/>
                </a:spcAft>
                <a:buNone/>
              </a:pPr>
              <a:endParaRPr sz="1000" b="1">
                <a:solidFill>
                  <a:schemeClr val="dk2"/>
                </a:solidFill>
              </a:endParaRPr>
            </a:p>
          </p:txBody>
        </p:sp>
        <p:sp>
          <p:nvSpPr>
            <p:cNvPr id="829" name="Google Shape;829;p93"/>
            <p:cNvSpPr txBox="1"/>
            <p:nvPr/>
          </p:nvSpPr>
          <p:spPr>
            <a:xfrm>
              <a:off x="4215100"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R7</a:t>
              </a:r>
              <a:endParaRPr sz="1200" b="1">
                <a:solidFill>
                  <a:schemeClr val="dk2"/>
                </a:solidFill>
              </a:endParaRPr>
            </a:p>
          </p:txBody>
        </p:sp>
        <p:sp>
          <p:nvSpPr>
            <p:cNvPr id="830" name="Google Shape;830;p93"/>
            <p:cNvSpPr txBox="1"/>
            <p:nvPr/>
          </p:nvSpPr>
          <p:spPr>
            <a:xfrm>
              <a:off x="5620325"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 </a:t>
              </a:r>
              <a:r>
                <a:rPr lang="en" sz="1200" b="1">
                  <a:solidFill>
                    <a:srgbClr val="0000FF"/>
                  </a:solidFill>
                </a:rPr>
                <a:t>R33</a:t>
              </a:r>
              <a:endParaRPr sz="1200" b="1">
                <a:solidFill>
                  <a:schemeClr val="dk2"/>
                </a:solidFill>
              </a:endParaRPr>
            </a:p>
          </p:txBody>
        </p:sp>
        <p:sp>
          <p:nvSpPr>
            <p:cNvPr id="831" name="Google Shape;831;p93"/>
            <p:cNvSpPr txBox="1"/>
            <p:nvPr/>
          </p:nvSpPr>
          <p:spPr>
            <a:xfrm>
              <a:off x="4900900"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832" name="Google Shape;832;p93"/>
            <p:cNvSpPr txBox="1"/>
            <p:nvPr/>
          </p:nvSpPr>
          <p:spPr>
            <a:xfrm>
              <a:off x="4900888"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R20</a:t>
              </a:r>
              <a:endParaRPr sz="1200" b="1">
                <a:solidFill>
                  <a:schemeClr val="dk2"/>
                </a:solidFill>
              </a:endParaRPr>
            </a:p>
          </p:txBody>
        </p:sp>
        <p:sp>
          <p:nvSpPr>
            <p:cNvPr id="833" name="Google Shape;833;p93"/>
            <p:cNvSpPr txBox="1"/>
            <p:nvPr/>
          </p:nvSpPr>
          <p:spPr>
            <a:xfrm>
              <a:off x="5620313"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R24, R28</a:t>
              </a:r>
              <a:endParaRPr sz="1200" b="1">
                <a:solidFill>
                  <a:schemeClr val="dk2"/>
                </a:solidFill>
              </a:endParaRPr>
            </a:p>
          </p:txBody>
        </p:sp>
        <p:sp>
          <p:nvSpPr>
            <p:cNvPr id="834" name="Google Shape;834;p93"/>
            <p:cNvSpPr txBox="1"/>
            <p:nvPr/>
          </p:nvSpPr>
          <p:spPr>
            <a:xfrm>
              <a:off x="4900888"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R26</a:t>
              </a:r>
              <a:endParaRPr sz="1200" b="1">
                <a:solidFill>
                  <a:schemeClr val="dk2"/>
                </a:solidFill>
              </a:endParaRPr>
            </a:p>
          </p:txBody>
        </p:sp>
      </p:grpSp>
      <p:sp>
        <p:nvSpPr>
          <p:cNvPr id="835" name="Google Shape;835;p93"/>
          <p:cNvSpPr txBox="1"/>
          <p:nvPr/>
        </p:nvSpPr>
        <p:spPr>
          <a:xfrm>
            <a:off x="6271525" y="2387100"/>
            <a:ext cx="54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R2, </a:t>
            </a:r>
            <a:r>
              <a:rPr lang="en" sz="1200" b="1">
                <a:solidFill>
                  <a:srgbClr val="0000FF"/>
                </a:solidFill>
              </a:rPr>
              <a:t>R30</a:t>
            </a:r>
            <a:endParaRPr>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93"/>
        <p:cNvGrpSpPr/>
        <p:nvPr/>
      </p:nvGrpSpPr>
      <p:grpSpPr>
        <a:xfrm>
          <a:off x="0" y="0"/>
          <a:ext cx="0" cy="0"/>
          <a:chOff x="0" y="0"/>
          <a:chExt cx="0" cy="0"/>
        </a:xfrm>
      </p:grpSpPr>
      <p:sp>
        <p:nvSpPr>
          <p:cNvPr id="194" name="Google Shape;194;p31"/>
          <p:cNvSpPr txBox="1">
            <a:spLocks noGrp="1"/>
          </p:cNvSpPr>
          <p:nvPr>
            <p:ph type="sldNum" idx="12"/>
          </p:nvPr>
        </p:nvSpPr>
        <p:spPr>
          <a:xfrm>
            <a:off x="8272958" y="45523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grpSp>
        <p:nvGrpSpPr>
          <p:cNvPr id="195" name="Google Shape;195;p31"/>
          <p:cNvGrpSpPr/>
          <p:nvPr/>
        </p:nvGrpSpPr>
        <p:grpSpPr>
          <a:xfrm>
            <a:off x="1999089" y="692140"/>
            <a:ext cx="4114045" cy="4054681"/>
            <a:chOff x="2340950" y="285618"/>
            <a:chExt cx="4462088" cy="4572261"/>
          </a:xfrm>
        </p:grpSpPr>
        <p:pic>
          <p:nvPicPr>
            <p:cNvPr id="196" name="Google Shape;196;p31"/>
            <p:cNvPicPr preferRelativeResize="0"/>
            <p:nvPr/>
          </p:nvPicPr>
          <p:blipFill rotWithShape="1">
            <a:blip r:embed="rId3">
              <a:alphaModFix amt="80000"/>
            </a:blip>
            <a:srcRect l="16019" t="9882" r="33187" b="16032"/>
            <a:stretch/>
          </p:blipFill>
          <p:spPr>
            <a:xfrm>
              <a:off x="2340950" y="285618"/>
              <a:ext cx="4462088" cy="4572261"/>
            </a:xfrm>
            <a:prstGeom prst="rect">
              <a:avLst/>
            </a:prstGeom>
            <a:noFill/>
            <a:ln w="28575" cap="flat" cmpd="sng">
              <a:solidFill>
                <a:srgbClr val="595959"/>
              </a:solidFill>
              <a:prstDash val="solid"/>
              <a:round/>
              <a:headEnd type="none" w="sm" len="sm"/>
              <a:tailEnd type="none" w="sm" len="sm"/>
            </a:ln>
          </p:spPr>
        </p:pic>
        <p:sp>
          <p:nvSpPr>
            <p:cNvPr id="197" name="Google Shape;197;p31"/>
            <p:cNvSpPr/>
            <p:nvPr/>
          </p:nvSpPr>
          <p:spPr>
            <a:xfrm>
              <a:off x="2512747" y="383354"/>
              <a:ext cx="4156148" cy="4387590"/>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38100" cap="flat" cmpd="sng">
              <a:solidFill>
                <a:srgbClr val="00FFFF"/>
              </a:solidFill>
              <a:prstDash val="solid"/>
              <a:round/>
              <a:headEnd type="none" w="med" len="med"/>
              <a:tailEnd type="none" w="med" len="med"/>
            </a:ln>
          </p:spPr>
          <p:txBody>
            <a:bodyPr/>
            <a:lstStyle/>
            <a:p>
              <a:endParaRPr lang="en-US"/>
            </a:p>
          </p:txBody>
        </p:sp>
        <p:cxnSp>
          <p:nvCxnSpPr>
            <p:cNvPr id="198" name="Google Shape;198;p31"/>
            <p:cNvCxnSpPr/>
            <p:nvPr/>
          </p:nvCxnSpPr>
          <p:spPr>
            <a:xfrm rot="10800000" flipH="1">
              <a:off x="5180603" y="3788203"/>
              <a:ext cx="853800" cy="837000"/>
            </a:xfrm>
            <a:prstGeom prst="straightConnector1">
              <a:avLst/>
            </a:prstGeom>
            <a:noFill/>
            <a:ln w="76200" cap="flat" cmpd="sng">
              <a:solidFill>
                <a:srgbClr val="00FF00"/>
              </a:solidFill>
              <a:prstDash val="solid"/>
              <a:round/>
              <a:headEnd type="none" w="med" len="med"/>
              <a:tailEnd type="none" w="med" len="med"/>
            </a:ln>
          </p:spPr>
        </p:cxnSp>
        <p:cxnSp>
          <p:nvCxnSpPr>
            <p:cNvPr id="199" name="Google Shape;199;p31"/>
            <p:cNvCxnSpPr/>
            <p:nvPr/>
          </p:nvCxnSpPr>
          <p:spPr>
            <a:xfrm flipH="1">
              <a:off x="6450486" y="2243133"/>
              <a:ext cx="218400" cy="1164000"/>
            </a:xfrm>
            <a:prstGeom prst="straightConnector1">
              <a:avLst/>
            </a:prstGeom>
            <a:noFill/>
            <a:ln w="76200" cap="flat" cmpd="sng">
              <a:solidFill>
                <a:srgbClr val="00FF00"/>
              </a:solidFill>
              <a:prstDash val="solid"/>
              <a:round/>
              <a:headEnd type="none" w="med" len="med"/>
              <a:tailEnd type="none" w="med" len="med"/>
            </a:ln>
          </p:spPr>
        </p:cxnSp>
        <p:pic>
          <p:nvPicPr>
            <p:cNvPr id="200" name="Google Shape;200;p31"/>
            <p:cNvPicPr preferRelativeResize="0"/>
            <p:nvPr/>
          </p:nvPicPr>
          <p:blipFill>
            <a:blip r:embed="rId4">
              <a:alphaModFix/>
            </a:blip>
            <a:stretch>
              <a:fillRect/>
            </a:stretch>
          </p:blipFill>
          <p:spPr>
            <a:xfrm rot="1950252">
              <a:off x="5033868" y="695346"/>
              <a:ext cx="676291" cy="444506"/>
            </a:xfrm>
            <a:prstGeom prst="rect">
              <a:avLst/>
            </a:prstGeom>
            <a:noFill/>
            <a:ln>
              <a:noFill/>
            </a:ln>
          </p:spPr>
        </p:pic>
        <p:cxnSp>
          <p:nvCxnSpPr>
            <p:cNvPr id="201" name="Google Shape;201;p31"/>
            <p:cNvCxnSpPr/>
            <p:nvPr/>
          </p:nvCxnSpPr>
          <p:spPr>
            <a:xfrm flipH="1">
              <a:off x="2871406" y="552544"/>
              <a:ext cx="1020300" cy="868200"/>
            </a:xfrm>
            <a:prstGeom prst="straightConnector1">
              <a:avLst/>
            </a:prstGeom>
            <a:noFill/>
            <a:ln w="76200" cap="flat" cmpd="sng">
              <a:solidFill>
                <a:srgbClr val="00FF00"/>
              </a:solidFill>
              <a:prstDash val="solid"/>
              <a:round/>
              <a:headEnd type="none" w="med" len="med"/>
              <a:tailEnd type="none" w="med" len="med"/>
            </a:ln>
          </p:spPr>
        </p:cxnSp>
        <p:sp>
          <p:nvSpPr>
            <p:cNvPr id="202" name="Google Shape;202;p31"/>
            <p:cNvSpPr/>
            <p:nvPr/>
          </p:nvSpPr>
          <p:spPr>
            <a:xfrm>
              <a:off x="4546497" y="2850263"/>
              <a:ext cx="689400" cy="678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p31"/>
            <p:cNvSpPr/>
            <p:nvPr/>
          </p:nvSpPr>
          <p:spPr>
            <a:xfrm>
              <a:off x="5732014" y="3940483"/>
              <a:ext cx="302400" cy="292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 name="Google Shape;204;p31"/>
            <p:cNvSpPr/>
            <p:nvPr/>
          </p:nvSpPr>
          <p:spPr>
            <a:xfrm>
              <a:off x="5235798" y="4139923"/>
              <a:ext cx="341100" cy="3456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 name="Google Shape;205;p31"/>
            <p:cNvSpPr/>
            <p:nvPr/>
          </p:nvSpPr>
          <p:spPr>
            <a:xfrm>
              <a:off x="2428187" y="504091"/>
              <a:ext cx="4287600" cy="4135200"/>
            </a:xfrm>
            <a:prstGeom prst="ellipse">
              <a:avLst/>
            </a:prstGeom>
            <a:noFill/>
            <a:ln w="28575" cap="flat" cmpd="sng">
              <a:solidFill>
                <a:srgbClr val="FFFFFF"/>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6" name="Google Shape;206;p31"/>
          <p:cNvSpPr txBox="1"/>
          <p:nvPr/>
        </p:nvSpPr>
        <p:spPr>
          <a:xfrm>
            <a:off x="222775" y="1576375"/>
            <a:ext cx="14622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Serif"/>
                <a:ea typeface="Roboto Serif"/>
                <a:cs typeface="Roboto Serif"/>
                <a:sym typeface="Roboto Serif"/>
              </a:rPr>
              <a:t>Reference Latitude</a:t>
            </a:r>
            <a:endParaRPr sz="1800">
              <a:solidFill>
                <a:schemeClr val="dk1"/>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dk1"/>
              </a:solidFill>
              <a:highlight>
                <a:schemeClr val="dk1"/>
              </a:highlight>
              <a:latin typeface="Roboto Serif"/>
              <a:ea typeface="Roboto Serif"/>
              <a:cs typeface="Roboto Serif"/>
              <a:sym typeface="Roboto Serif"/>
            </a:endParaRPr>
          </a:p>
        </p:txBody>
      </p:sp>
      <p:sp>
        <p:nvSpPr>
          <p:cNvPr id="207" name="Google Shape;207;p31"/>
          <p:cNvSpPr txBox="1"/>
          <p:nvPr/>
        </p:nvSpPr>
        <p:spPr>
          <a:xfrm>
            <a:off x="6281261" y="2739198"/>
            <a:ext cx="1334100" cy="8286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highlight>
                  <a:schemeClr val="lt1"/>
                </a:highlight>
                <a:latin typeface="Roboto Serif"/>
                <a:ea typeface="Roboto Serif"/>
                <a:cs typeface="Roboto Serif"/>
                <a:sym typeface="Roboto Serif"/>
              </a:rPr>
              <a:t>Groomed Path</a:t>
            </a:r>
            <a:endParaRPr sz="1800">
              <a:solidFill>
                <a:schemeClr val="lt1"/>
              </a:solidFill>
              <a:highlight>
                <a:schemeClr val="lt1"/>
              </a:highlight>
              <a:latin typeface="Roboto Serif"/>
              <a:ea typeface="Roboto Serif"/>
              <a:cs typeface="Roboto Serif"/>
              <a:sym typeface="Roboto Serif"/>
            </a:endParaRPr>
          </a:p>
        </p:txBody>
      </p:sp>
      <p:sp>
        <p:nvSpPr>
          <p:cNvPr id="208" name="Google Shape;208;p31"/>
          <p:cNvSpPr txBox="1"/>
          <p:nvPr/>
        </p:nvSpPr>
        <p:spPr>
          <a:xfrm>
            <a:off x="396224" y="2852890"/>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latin typeface="Roboto Serif"/>
                <a:ea typeface="Roboto Serif"/>
                <a:cs typeface="Roboto Serif"/>
                <a:sym typeface="Roboto Serif"/>
              </a:rPr>
              <a:t>Crater to Avoid</a:t>
            </a:r>
            <a:endParaRPr sz="1800">
              <a:solidFill>
                <a:srgbClr val="FF00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209" name="Google Shape;209;p31"/>
          <p:cNvSpPr txBox="1"/>
          <p:nvPr/>
        </p:nvSpPr>
        <p:spPr>
          <a:xfrm>
            <a:off x="139150" y="3755150"/>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FF"/>
                </a:solidFill>
                <a:latin typeface="Roboto Serif"/>
                <a:ea typeface="Roboto Serif"/>
                <a:cs typeface="Roboto Serif"/>
                <a:sym typeface="Roboto Serif"/>
              </a:rPr>
              <a:t>Original Traversable Path</a:t>
            </a:r>
            <a:endParaRPr sz="1800">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sp>
        <p:nvSpPr>
          <p:cNvPr id="210" name="Google Shape;210;p31"/>
          <p:cNvSpPr txBox="1"/>
          <p:nvPr/>
        </p:nvSpPr>
        <p:spPr>
          <a:xfrm>
            <a:off x="6215547" y="3849207"/>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9900"/>
                </a:solidFill>
                <a:latin typeface="Roboto Serif"/>
                <a:ea typeface="Roboto Serif"/>
                <a:cs typeface="Roboto Serif"/>
                <a:sym typeface="Roboto Serif"/>
              </a:rPr>
              <a:t>Craters to Groom</a:t>
            </a:r>
            <a:endParaRPr sz="1800">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211" name="Google Shape;211;p31"/>
          <p:cNvSpPr txBox="1"/>
          <p:nvPr/>
        </p:nvSpPr>
        <p:spPr>
          <a:xfrm>
            <a:off x="6242375" y="778825"/>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1C232"/>
                </a:solidFill>
                <a:latin typeface="Roboto Serif"/>
                <a:ea typeface="Roboto Serif"/>
                <a:cs typeface="Roboto Serif"/>
                <a:sym typeface="Roboto Serif"/>
              </a:rPr>
              <a:t>Lunar ROADSTER</a:t>
            </a:r>
            <a:endParaRPr sz="1800">
              <a:solidFill>
                <a:srgbClr val="F1C232"/>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F1C232"/>
              </a:solidFill>
              <a:latin typeface="Roboto Serif"/>
              <a:ea typeface="Roboto Serif"/>
              <a:cs typeface="Roboto Serif"/>
              <a:sym typeface="Roboto Serif"/>
            </a:endParaRPr>
          </a:p>
        </p:txBody>
      </p:sp>
      <p:cxnSp>
        <p:nvCxnSpPr>
          <p:cNvPr id="212" name="Google Shape;212;p31"/>
          <p:cNvCxnSpPr/>
          <p:nvPr/>
        </p:nvCxnSpPr>
        <p:spPr>
          <a:xfrm flipH="1">
            <a:off x="1627631" y="1550060"/>
            <a:ext cx="912900" cy="233400"/>
          </a:xfrm>
          <a:prstGeom prst="straightConnector1">
            <a:avLst/>
          </a:prstGeom>
          <a:noFill/>
          <a:ln w="19050" cap="flat" cmpd="sng">
            <a:solidFill>
              <a:schemeClr val="dk1"/>
            </a:solidFill>
            <a:prstDash val="solid"/>
            <a:round/>
            <a:headEnd type="none" w="med" len="med"/>
            <a:tailEnd type="triangle" w="med" len="med"/>
          </a:ln>
        </p:spPr>
      </p:cxnSp>
      <p:cxnSp>
        <p:nvCxnSpPr>
          <p:cNvPr id="213" name="Google Shape;213;p31"/>
          <p:cNvCxnSpPr/>
          <p:nvPr/>
        </p:nvCxnSpPr>
        <p:spPr>
          <a:xfrm flipH="1">
            <a:off x="1524122" y="3244473"/>
            <a:ext cx="2433300" cy="2100"/>
          </a:xfrm>
          <a:prstGeom prst="straightConnector1">
            <a:avLst/>
          </a:prstGeom>
          <a:noFill/>
          <a:ln w="19050" cap="flat" cmpd="sng">
            <a:solidFill>
              <a:srgbClr val="FF0000"/>
            </a:solidFill>
            <a:prstDash val="solid"/>
            <a:round/>
            <a:headEnd type="none" w="med" len="med"/>
            <a:tailEnd type="triangle" w="med" len="med"/>
          </a:ln>
        </p:spPr>
      </p:cxnSp>
      <p:cxnSp>
        <p:nvCxnSpPr>
          <p:cNvPr id="214" name="Google Shape;214;p31"/>
          <p:cNvCxnSpPr/>
          <p:nvPr/>
        </p:nvCxnSpPr>
        <p:spPr>
          <a:xfrm flipH="1">
            <a:off x="1519245" y="3539169"/>
            <a:ext cx="900000" cy="435900"/>
          </a:xfrm>
          <a:prstGeom prst="straightConnector1">
            <a:avLst/>
          </a:prstGeom>
          <a:noFill/>
          <a:ln w="19050" cap="flat" cmpd="sng">
            <a:solidFill>
              <a:srgbClr val="00FFFF"/>
            </a:solidFill>
            <a:prstDash val="solid"/>
            <a:round/>
            <a:headEnd type="none" w="med" len="med"/>
            <a:tailEnd type="triangle" w="med" len="med"/>
          </a:ln>
        </p:spPr>
      </p:cxnSp>
      <p:cxnSp>
        <p:nvCxnSpPr>
          <p:cNvPr id="215" name="Google Shape;215;p31"/>
          <p:cNvCxnSpPr>
            <a:endCxn id="211" idx="1"/>
          </p:cNvCxnSpPr>
          <p:nvPr/>
        </p:nvCxnSpPr>
        <p:spPr>
          <a:xfrm rot="10800000" flipH="1">
            <a:off x="4921175" y="1193125"/>
            <a:ext cx="1321200" cy="49800"/>
          </a:xfrm>
          <a:prstGeom prst="straightConnector1">
            <a:avLst/>
          </a:prstGeom>
          <a:noFill/>
          <a:ln w="19050" cap="flat" cmpd="sng">
            <a:solidFill>
              <a:srgbClr val="FFD700"/>
            </a:solidFill>
            <a:prstDash val="solid"/>
            <a:round/>
            <a:headEnd type="none" w="med" len="med"/>
            <a:tailEnd type="triangle" w="med" len="med"/>
          </a:ln>
        </p:spPr>
      </p:cxnSp>
      <p:cxnSp>
        <p:nvCxnSpPr>
          <p:cNvPr id="216" name="Google Shape;216;p31"/>
          <p:cNvCxnSpPr>
            <a:endCxn id="210" idx="1"/>
          </p:cNvCxnSpPr>
          <p:nvPr/>
        </p:nvCxnSpPr>
        <p:spPr>
          <a:xfrm rot="10800000" flipH="1">
            <a:off x="4895547" y="4263507"/>
            <a:ext cx="1320000" cy="159900"/>
          </a:xfrm>
          <a:prstGeom prst="straightConnector1">
            <a:avLst/>
          </a:prstGeom>
          <a:noFill/>
          <a:ln w="19050" cap="flat" cmpd="sng">
            <a:solidFill>
              <a:srgbClr val="FF9900"/>
            </a:solidFill>
            <a:prstDash val="solid"/>
            <a:round/>
            <a:headEnd type="none" w="med" len="med"/>
            <a:tailEnd type="triangle" w="med" len="med"/>
          </a:ln>
        </p:spPr>
      </p:cxnSp>
      <p:cxnSp>
        <p:nvCxnSpPr>
          <p:cNvPr id="217" name="Google Shape;217;p31"/>
          <p:cNvCxnSpPr>
            <a:endCxn id="210" idx="1"/>
          </p:cNvCxnSpPr>
          <p:nvPr/>
        </p:nvCxnSpPr>
        <p:spPr>
          <a:xfrm>
            <a:off x="5363547" y="4154607"/>
            <a:ext cx="852000" cy="108900"/>
          </a:xfrm>
          <a:prstGeom prst="straightConnector1">
            <a:avLst/>
          </a:prstGeom>
          <a:noFill/>
          <a:ln w="19050" cap="flat" cmpd="sng">
            <a:solidFill>
              <a:srgbClr val="FF9900"/>
            </a:solidFill>
            <a:prstDash val="solid"/>
            <a:round/>
            <a:headEnd type="none" w="med" len="med"/>
            <a:tailEnd type="triangle" w="med" len="med"/>
          </a:ln>
        </p:spPr>
      </p:cxnSp>
      <p:cxnSp>
        <p:nvCxnSpPr>
          <p:cNvPr id="218" name="Google Shape;218;p31"/>
          <p:cNvCxnSpPr/>
          <p:nvPr/>
        </p:nvCxnSpPr>
        <p:spPr>
          <a:xfrm>
            <a:off x="5872181" y="2949800"/>
            <a:ext cx="453000" cy="73800"/>
          </a:xfrm>
          <a:prstGeom prst="straightConnector1">
            <a:avLst/>
          </a:prstGeom>
          <a:noFill/>
          <a:ln w="19050" cap="flat" cmpd="sng">
            <a:solidFill>
              <a:srgbClr val="00FF00"/>
            </a:solidFill>
            <a:prstDash val="solid"/>
            <a:round/>
            <a:headEnd type="none" w="med" len="med"/>
            <a:tailEnd type="triangle" w="med" len="med"/>
          </a:ln>
        </p:spPr>
      </p:cxnSp>
      <p:sp>
        <p:nvSpPr>
          <p:cNvPr id="219" name="Google Shape;219;p31"/>
          <p:cNvSpPr txBox="1">
            <a:spLocks noGrp="1"/>
          </p:cNvSpPr>
          <p:nvPr>
            <p:ph type="ctrTitle" idx="4294967295"/>
          </p:nvPr>
        </p:nvSpPr>
        <p:spPr>
          <a:xfrm>
            <a:off x="605675" y="51050"/>
            <a:ext cx="7481400" cy="64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b="1">
                <a:solidFill>
                  <a:schemeClr val="lt2"/>
                </a:solidFill>
                <a:latin typeface="Roboto Serif"/>
                <a:ea typeface="Roboto Serif"/>
                <a:cs typeface="Roboto Serif"/>
                <a:sym typeface="Roboto Serif"/>
              </a:rPr>
              <a:t>Use Case</a:t>
            </a:r>
            <a:r>
              <a:rPr lang="en" sz="2800">
                <a:solidFill>
                  <a:schemeClr val="lt2"/>
                </a:solidFill>
                <a:latin typeface="Roboto Serif"/>
                <a:ea typeface="Roboto Serif"/>
                <a:cs typeface="Roboto Serif"/>
                <a:sym typeface="Roboto Serif"/>
              </a:rPr>
              <a:t>: </a:t>
            </a:r>
            <a:r>
              <a:rPr lang="en">
                <a:solidFill>
                  <a:srgbClr val="FFD700"/>
                </a:solidFill>
                <a:latin typeface="Roboto Serif"/>
                <a:ea typeface="Roboto Serif"/>
                <a:cs typeface="Roboto Serif"/>
                <a:sym typeface="Roboto Serif"/>
              </a:rPr>
              <a:t>Circular Path Grooming</a:t>
            </a:r>
            <a:endParaRPr sz="2800">
              <a:solidFill>
                <a:srgbClr val="FFD700"/>
              </a:solidFill>
              <a:latin typeface="Roboto Serif"/>
              <a:ea typeface="Roboto Serif"/>
              <a:cs typeface="Roboto Serif"/>
              <a:sym typeface="Roboto Serif"/>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graphicFrame>
        <p:nvGraphicFramePr>
          <p:cNvPr id="841" name="Google Shape;841;p94"/>
          <p:cNvGraphicFramePr/>
          <p:nvPr/>
        </p:nvGraphicFramePr>
        <p:xfrm>
          <a:off x="113438" y="695225"/>
          <a:ext cx="3000000" cy="3000000"/>
        </p:xfrm>
        <a:graphic>
          <a:graphicData uri="http://schemas.openxmlformats.org/drawingml/2006/table">
            <a:tbl>
              <a:tblPr>
                <a:noFill/>
                <a:tableStyleId>{C3837CFA-E957-4EC2-90E0-09279E316DB0}</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Risk ID</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Risk Title</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Risk Owner</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Risk Type:</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Logistics</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R30</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900">
                          <a:solidFill>
                            <a:schemeClr val="lt1"/>
                          </a:solidFill>
                          <a:latin typeface="Roboto Serif"/>
                          <a:ea typeface="Roboto Serif"/>
                          <a:cs typeface="Roboto Serif"/>
                          <a:sym typeface="Roboto Serif"/>
                        </a:rPr>
                        <a:t>No spares available</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Team</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Description</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Date Added</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Discontinued model, spare parts unavailable	</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3/4/2025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Date Updated</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9/22/2025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Consequence</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521800">
                <a:tc gridSpan="3">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The whole project falling through, or redo almost all subsystems on a different rover.</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Action/Milestone</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Success Criteria</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Date Planned</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b="1">
                          <a:solidFill>
                            <a:schemeClr val="lt1"/>
                          </a:solidFill>
                          <a:latin typeface="Roboto Serif"/>
                          <a:ea typeface="Roboto Serif"/>
                          <a:cs typeface="Roboto Serif"/>
                          <a:sym typeface="Roboto Serif"/>
                        </a:rPr>
                        <a:t>Date Implemented</a:t>
                      </a:r>
                      <a:endParaRPr sz="10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Check out eBay and other similar platforms for spares</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Successfully find exact spares on these platforms</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3/6/2025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9/22/2025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Check out and stock similar parts if not same</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Successfully find and stock similar parts</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3/6/2025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9/22/2025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Find a twin rover that was used by a previous team on campus</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Successfully find the twin rover and scavenge parts</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3/6/2025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3/7/2025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402875">
                <a:tc gridSpan="2">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Find similar parts - a slightly smaller pinion and motor set</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Spares problem will be solved</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9/10/2025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9/22/2025</a:t>
                      </a:r>
                      <a:endParaRPr sz="10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bl>
          </a:graphicData>
        </a:graphic>
      </p:graphicFrame>
      <p:pic>
        <p:nvPicPr>
          <p:cNvPr id="842" name="Google Shape;842;p94"/>
          <p:cNvPicPr preferRelativeResize="0"/>
          <p:nvPr/>
        </p:nvPicPr>
        <p:blipFill>
          <a:blip r:embed="rId3">
            <a:alphaModFix/>
          </a:blip>
          <a:stretch>
            <a:fillRect/>
          </a:stretch>
        </p:blipFill>
        <p:spPr>
          <a:xfrm>
            <a:off x="6473500" y="906801"/>
            <a:ext cx="2557051" cy="1861251"/>
          </a:xfrm>
          <a:prstGeom prst="rect">
            <a:avLst/>
          </a:prstGeom>
          <a:noFill/>
          <a:ln>
            <a:noFill/>
          </a:ln>
        </p:spPr>
      </p:pic>
      <p:sp>
        <p:nvSpPr>
          <p:cNvPr id="843" name="Google Shape;843;p94"/>
          <p:cNvSpPr/>
          <p:nvPr/>
        </p:nvSpPr>
        <p:spPr>
          <a:xfrm>
            <a:off x="8622450" y="156762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4" name="Google Shape;844;p94"/>
          <p:cNvSpPr/>
          <p:nvPr/>
        </p:nvSpPr>
        <p:spPr>
          <a:xfrm>
            <a:off x="8640150" y="131850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5" name="Google Shape;845;p94"/>
          <p:cNvSpPr txBox="1">
            <a:spLocks noGrp="1"/>
          </p:cNvSpPr>
          <p:nvPr>
            <p:ph type="title"/>
          </p:nvPr>
        </p:nvSpPr>
        <p:spPr>
          <a:xfrm>
            <a:off x="311700" y="-11610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FFD700"/>
                </a:solidFill>
                <a:latin typeface="Roboto Serif"/>
                <a:ea typeface="Roboto Serif"/>
                <a:cs typeface="Roboto Serif"/>
                <a:sym typeface="Roboto Serif"/>
              </a:rPr>
              <a:t>Risk Management</a:t>
            </a:r>
            <a:endParaRPr sz="2800" b="1">
              <a:solidFill>
                <a:schemeClr val="lt1"/>
              </a:solidFill>
              <a:latin typeface="Roboto Serif"/>
              <a:ea typeface="Roboto Serif"/>
              <a:cs typeface="Roboto Serif"/>
              <a:sym typeface="Roboto Serif"/>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graphicFrame>
        <p:nvGraphicFramePr>
          <p:cNvPr id="851" name="Google Shape;851;p95"/>
          <p:cNvGraphicFramePr/>
          <p:nvPr/>
        </p:nvGraphicFramePr>
        <p:xfrm>
          <a:off x="113425" y="691498"/>
          <a:ext cx="3000000" cy="3000000"/>
        </p:xfrm>
        <a:graphic>
          <a:graphicData uri="http://schemas.openxmlformats.org/drawingml/2006/table">
            <a:tbl>
              <a:tblPr>
                <a:noFill/>
                <a:tableStyleId>{C3837CFA-E957-4EC2-90E0-09279E316DB0}</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Risk ID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Risk Title</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Risk Owner</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Risk Type:</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Logistics</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R36</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latin typeface="Roboto Serif"/>
                          <a:ea typeface="Roboto Serif"/>
                          <a:cs typeface="Roboto Serif"/>
                          <a:sym typeface="Roboto Serif"/>
                        </a:rPr>
                        <a:t>PRL Moonyard Access</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William</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Description</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Date Added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Securing Moonyard access for testing/demos will be restricted and challenging</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8/29/2025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Date Updated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9/30/2025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Consequence</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No testbed available for testing and/or FVD</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Action/Milestone</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Success Criteria</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Date Planned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Date Implemented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Devise and discuss a testing and demo plan with Prof. Red and Prof. David Wettergreen beforehand and reserve slots</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Successfully meet and discuss the schedule of high priority projects</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9/11/2025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9/11/2025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Complete Medical Evaluation to get unrestricted but controlled access</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Successfully complete the Medical Evaluation and get unrestricted access to the Moonyard</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9/5/2025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9/11/2025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Respirator Training</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Complete training and get custom masks</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9/30/2025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9/30/2025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sp>
        <p:nvSpPr>
          <p:cNvPr id="852" name="Google Shape;852;p95"/>
          <p:cNvSpPr txBox="1">
            <a:spLocks noGrp="1"/>
          </p:cNvSpPr>
          <p:nvPr>
            <p:ph type="title"/>
          </p:nvPr>
        </p:nvSpPr>
        <p:spPr>
          <a:xfrm>
            <a:off x="311700" y="-11610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FFD700"/>
                </a:solidFill>
                <a:latin typeface="Roboto Serif"/>
                <a:ea typeface="Roboto Serif"/>
                <a:cs typeface="Roboto Serif"/>
                <a:sym typeface="Roboto Serif"/>
              </a:rPr>
              <a:t>Risk Management</a:t>
            </a:r>
            <a:endParaRPr sz="2800" b="1">
              <a:solidFill>
                <a:schemeClr val="lt1"/>
              </a:solidFill>
              <a:latin typeface="Roboto Serif"/>
              <a:ea typeface="Roboto Serif"/>
              <a:cs typeface="Roboto Serif"/>
              <a:sym typeface="Roboto Serif"/>
            </a:endParaRPr>
          </a:p>
        </p:txBody>
      </p:sp>
      <p:grpSp>
        <p:nvGrpSpPr>
          <p:cNvPr id="853" name="Google Shape;853;p95"/>
          <p:cNvGrpSpPr/>
          <p:nvPr/>
        </p:nvGrpSpPr>
        <p:grpSpPr>
          <a:xfrm>
            <a:off x="6473500" y="899031"/>
            <a:ext cx="2557051" cy="1861251"/>
            <a:chOff x="6473500" y="1119862"/>
            <a:chExt cx="2557051" cy="1861251"/>
          </a:xfrm>
        </p:grpSpPr>
        <p:pic>
          <p:nvPicPr>
            <p:cNvPr id="854" name="Google Shape;854;p95"/>
            <p:cNvPicPr preferRelativeResize="0"/>
            <p:nvPr/>
          </p:nvPicPr>
          <p:blipFill>
            <a:blip r:embed="rId3">
              <a:alphaModFix/>
            </a:blip>
            <a:stretch>
              <a:fillRect/>
            </a:stretch>
          </p:blipFill>
          <p:spPr>
            <a:xfrm>
              <a:off x="6473500" y="1119862"/>
              <a:ext cx="2557051" cy="1861251"/>
            </a:xfrm>
            <a:prstGeom prst="rect">
              <a:avLst/>
            </a:prstGeom>
            <a:noFill/>
            <a:ln>
              <a:noFill/>
            </a:ln>
          </p:spPr>
        </p:pic>
        <p:sp>
          <p:nvSpPr>
            <p:cNvPr id="855" name="Google Shape;855;p95"/>
            <p:cNvSpPr/>
            <p:nvPr/>
          </p:nvSpPr>
          <p:spPr>
            <a:xfrm>
              <a:off x="8251825" y="2354925"/>
              <a:ext cx="230400" cy="2169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6" name="Google Shape;856;p95"/>
            <p:cNvSpPr/>
            <p:nvPr/>
          </p:nvSpPr>
          <p:spPr>
            <a:xfrm>
              <a:off x="8259150" y="206875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graphicFrame>
        <p:nvGraphicFramePr>
          <p:cNvPr id="862" name="Google Shape;862;p96"/>
          <p:cNvGraphicFramePr/>
          <p:nvPr/>
        </p:nvGraphicFramePr>
        <p:xfrm>
          <a:off x="113438" y="650288"/>
          <a:ext cx="3000000" cy="3000000"/>
        </p:xfrm>
        <a:graphic>
          <a:graphicData uri="http://schemas.openxmlformats.org/drawingml/2006/table">
            <a:tbl>
              <a:tblPr>
                <a:noFill/>
                <a:tableStyleId>{C3837CFA-E957-4EC2-90E0-09279E316DB0}</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Risk ID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Risk Title</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Risk Owner</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Risk Type:</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Technical</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R34</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Arduino requires reset before operation</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Bhaswanth</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Description</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Date Added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Arduino needs to be manually reset each time before starting autonomy or switching between autonomy and teleoperation modes.</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3/4/2025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Date Updated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9/7/2025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Consequence</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72625">
                <a:tc gridSpan="3">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Slows down setup time and impacts operational readiness, delaying mission start and mode transitions.</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Action/Milestone</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Success Criteria</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Date Planned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latin typeface="Roboto Serif"/>
                          <a:ea typeface="Roboto Serif"/>
                          <a:cs typeface="Roboto Serif"/>
                          <a:sym typeface="Roboto Serif"/>
                        </a:rPr>
                        <a:t>Date Implemented</a:t>
                      </a:r>
                      <a:endParaRPr sz="1100" b="1">
                        <a:solidFill>
                          <a:schemeClr val="lt1"/>
                        </a:solidFill>
                        <a:latin typeface="Roboto Serif"/>
                        <a:ea typeface="Roboto Serif"/>
                        <a:cs typeface="Roboto Serif"/>
                        <a:sym typeface="Roboto Serif"/>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Check USB port permissions and drivers issues on Jetson</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Successfully establish consistent serial connection without reset</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4/26/2025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9/5/2025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Verify that Arduino is connected via USB 3.0 instead of USB 2.0 port</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Ensure stable high-speed communication</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4/26/2025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9/5/2025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Check for ROS node frequency mismatches causing packet loss to Arduino</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Match ROS publish/subscribe rates </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4/26/2025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9/5/2025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402875">
                <a:tc gridSpan="2">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Implement a software reset trigger</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Reset can be called from the operations terminal</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latin typeface="Roboto Serif"/>
                          <a:ea typeface="Roboto Serif"/>
                          <a:cs typeface="Roboto Serif"/>
                          <a:sym typeface="Roboto Serif"/>
                        </a:rPr>
                        <a:t>9/7/2025</a:t>
                      </a: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latin typeface="Roboto Serif"/>
                        <a:ea typeface="Roboto Serif"/>
                        <a:cs typeface="Roboto Serif"/>
                        <a:sym typeface="Roboto Serif"/>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bl>
          </a:graphicData>
        </a:graphic>
      </p:graphicFrame>
      <p:grpSp>
        <p:nvGrpSpPr>
          <p:cNvPr id="863" name="Google Shape;863;p96"/>
          <p:cNvGrpSpPr/>
          <p:nvPr/>
        </p:nvGrpSpPr>
        <p:grpSpPr>
          <a:xfrm>
            <a:off x="6473500" y="861864"/>
            <a:ext cx="2557051" cy="1861251"/>
            <a:chOff x="6473500" y="1090464"/>
            <a:chExt cx="2557051" cy="1861251"/>
          </a:xfrm>
        </p:grpSpPr>
        <p:pic>
          <p:nvPicPr>
            <p:cNvPr id="864" name="Google Shape;864;p96"/>
            <p:cNvPicPr preferRelativeResize="0"/>
            <p:nvPr/>
          </p:nvPicPr>
          <p:blipFill>
            <a:blip r:embed="rId3">
              <a:alphaModFix/>
            </a:blip>
            <a:stretch>
              <a:fillRect/>
            </a:stretch>
          </p:blipFill>
          <p:spPr>
            <a:xfrm>
              <a:off x="6473500" y="1090464"/>
              <a:ext cx="2557051" cy="1861251"/>
            </a:xfrm>
            <a:prstGeom prst="rect">
              <a:avLst/>
            </a:prstGeom>
            <a:noFill/>
            <a:ln>
              <a:noFill/>
            </a:ln>
          </p:spPr>
        </p:pic>
        <p:sp>
          <p:nvSpPr>
            <p:cNvPr id="865" name="Google Shape;865;p96"/>
            <p:cNvSpPr/>
            <p:nvPr/>
          </p:nvSpPr>
          <p:spPr>
            <a:xfrm>
              <a:off x="7548000" y="2021888"/>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6" name="Google Shape;866;p96"/>
            <p:cNvSpPr/>
            <p:nvPr/>
          </p:nvSpPr>
          <p:spPr>
            <a:xfrm>
              <a:off x="8266800" y="1210288"/>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867" name="Google Shape;867;p96"/>
          <p:cNvSpPr txBox="1">
            <a:spLocks noGrp="1"/>
          </p:cNvSpPr>
          <p:nvPr>
            <p:ph type="title"/>
          </p:nvPr>
        </p:nvSpPr>
        <p:spPr>
          <a:xfrm>
            <a:off x="311700" y="-116100"/>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FFD700"/>
                </a:solidFill>
                <a:latin typeface="Roboto Serif"/>
                <a:ea typeface="Roboto Serif"/>
                <a:cs typeface="Roboto Serif"/>
                <a:sym typeface="Roboto Serif"/>
              </a:rPr>
              <a:t>Risk Management</a:t>
            </a:r>
            <a:endParaRPr sz="2800" b="1">
              <a:solidFill>
                <a:schemeClr val="lt1"/>
              </a:solidFill>
              <a:latin typeface="Roboto Serif"/>
              <a:ea typeface="Roboto Serif"/>
              <a:cs typeface="Roboto Serif"/>
              <a:sym typeface="Roboto Serif"/>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
        <p:nvSpPr>
          <p:cNvPr id="873" name="Google Shape;873;p97"/>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74" name="Google Shape;874;p97"/>
          <p:cNvGraphicFramePr/>
          <p:nvPr/>
        </p:nvGraphicFramePr>
        <p:xfrm>
          <a:off x="113438" y="878888"/>
          <a:ext cx="3000000" cy="3000000"/>
        </p:xfrm>
        <a:graphic>
          <a:graphicData uri="http://schemas.openxmlformats.org/drawingml/2006/table">
            <a:tbl>
              <a:tblPr>
                <a:noFill/>
                <a:tableStyleId>{C3837CFA-E957-4EC2-90E0-09279E316DB0}</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R33</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Localization frame shift after total station battery swap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Bhaswanth</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Battery replacement in the total station causes small frame offsets, leading to localization inaccuracies.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9/12/2025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Leads to poor navigation performance and risk of missing the crater during grading operations.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Implement resection method using three known prism locations instead of orientate-to-line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fix the frame consistently after battery swaps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9/12/2025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Explore and test alternative localization methods (using SkyCam)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maintain localization accuracy</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875" name="Google Shape;875;p97"/>
          <p:cNvPicPr preferRelativeResize="0"/>
          <p:nvPr/>
        </p:nvPicPr>
        <p:blipFill>
          <a:blip r:embed="rId3">
            <a:alphaModFix/>
          </a:blip>
          <a:stretch>
            <a:fillRect/>
          </a:stretch>
        </p:blipFill>
        <p:spPr>
          <a:xfrm>
            <a:off x="6473500" y="1090464"/>
            <a:ext cx="2557051" cy="1861251"/>
          </a:xfrm>
          <a:prstGeom prst="rect">
            <a:avLst/>
          </a:prstGeom>
          <a:noFill/>
          <a:ln>
            <a:noFill/>
          </a:ln>
        </p:spPr>
      </p:pic>
      <p:sp>
        <p:nvSpPr>
          <p:cNvPr id="876" name="Google Shape;876;p97"/>
          <p:cNvSpPr/>
          <p:nvPr/>
        </p:nvSpPr>
        <p:spPr>
          <a:xfrm>
            <a:off x="8266800" y="1758863"/>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7" name="Google Shape;877;p97"/>
          <p:cNvSpPr/>
          <p:nvPr/>
        </p:nvSpPr>
        <p:spPr>
          <a:xfrm>
            <a:off x="8259150" y="1231788"/>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881"/>
        <p:cNvGrpSpPr/>
        <p:nvPr/>
      </p:nvGrpSpPr>
      <p:grpSpPr>
        <a:xfrm>
          <a:off x="0" y="0"/>
          <a:ext cx="0" cy="0"/>
          <a:chOff x="0" y="0"/>
          <a:chExt cx="0" cy="0"/>
        </a:xfrm>
      </p:grpSpPr>
      <p:sp>
        <p:nvSpPr>
          <p:cNvPr id="882" name="Google Shape;882;p98"/>
          <p:cNvSpPr txBox="1">
            <a:spLocks noGrp="1"/>
          </p:cNvSpPr>
          <p:nvPr>
            <p:ph type="title"/>
          </p:nvPr>
        </p:nvSpPr>
        <p:spPr>
          <a:xfrm>
            <a:off x="265500" y="113775"/>
            <a:ext cx="4045200" cy="54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b="1">
                <a:solidFill>
                  <a:srgbClr val="EEFF41"/>
                </a:solidFill>
                <a:latin typeface="Roboto Serif"/>
                <a:ea typeface="Roboto Serif"/>
                <a:cs typeface="Roboto Serif"/>
                <a:sym typeface="Roboto Serif"/>
              </a:rPr>
              <a:t>Lessons Learned</a:t>
            </a:r>
            <a:endParaRPr sz="2700" b="1">
              <a:solidFill>
                <a:srgbClr val="EEFF41"/>
              </a:solidFill>
              <a:latin typeface="Roboto Serif"/>
              <a:ea typeface="Roboto Serif"/>
              <a:cs typeface="Roboto Serif"/>
              <a:sym typeface="Roboto Serif"/>
            </a:endParaRPr>
          </a:p>
        </p:txBody>
      </p:sp>
      <p:sp>
        <p:nvSpPr>
          <p:cNvPr id="883" name="Google Shape;883;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884" name="Google Shape;884;p98"/>
          <p:cNvSpPr txBox="1">
            <a:spLocks noGrp="1"/>
          </p:cNvSpPr>
          <p:nvPr>
            <p:ph type="title"/>
          </p:nvPr>
        </p:nvSpPr>
        <p:spPr>
          <a:xfrm>
            <a:off x="4837500" y="113775"/>
            <a:ext cx="4045200" cy="54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solidFill>
                  <a:srgbClr val="000000"/>
                </a:solidFill>
                <a:latin typeface="Roboto Serif"/>
                <a:ea typeface="Roboto Serif"/>
                <a:cs typeface="Roboto Serif"/>
                <a:sym typeface="Roboto Serif"/>
              </a:rPr>
              <a:t>Fall Activities</a:t>
            </a:r>
            <a:endParaRPr sz="2800" b="1">
              <a:solidFill>
                <a:srgbClr val="000000"/>
              </a:solidFill>
              <a:latin typeface="Roboto Serif"/>
              <a:ea typeface="Roboto Serif"/>
              <a:cs typeface="Roboto Serif"/>
              <a:sym typeface="Roboto Serif"/>
            </a:endParaRPr>
          </a:p>
        </p:txBody>
      </p:sp>
      <p:sp>
        <p:nvSpPr>
          <p:cNvPr id="885" name="Google Shape;885;p98"/>
          <p:cNvSpPr txBox="1"/>
          <p:nvPr/>
        </p:nvSpPr>
        <p:spPr>
          <a:xfrm>
            <a:off x="64575" y="540925"/>
            <a:ext cx="4507500" cy="414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Roboto Serif"/>
              <a:buChar char="●"/>
            </a:pPr>
            <a:r>
              <a:rPr lang="en" sz="1800">
                <a:solidFill>
                  <a:srgbClr val="FFD700"/>
                </a:solidFill>
                <a:latin typeface="Roboto Serif"/>
                <a:ea typeface="Roboto Serif"/>
                <a:cs typeface="Roboto Serif"/>
                <a:sym typeface="Roboto Serif"/>
              </a:rPr>
              <a:t>Check for common issues online</a:t>
            </a:r>
            <a:r>
              <a:rPr lang="en" sz="1800">
                <a:solidFill>
                  <a:schemeClr val="lt1"/>
                </a:solidFill>
                <a:latin typeface="Roboto Serif"/>
                <a:ea typeface="Roboto Serif"/>
                <a:cs typeface="Roboto Serif"/>
                <a:sym typeface="Roboto Serif"/>
              </a:rPr>
              <a:t> while choosing hardware (Jetson and Zed issue)</a:t>
            </a:r>
            <a:endParaRPr sz="1800">
              <a:solidFill>
                <a:schemeClr val="lt1"/>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lt1"/>
              </a:buClr>
              <a:buSzPts val="1800"/>
              <a:buFont typeface="Roboto Serif"/>
              <a:buChar char="●"/>
            </a:pPr>
            <a:r>
              <a:rPr lang="en" sz="1800">
                <a:solidFill>
                  <a:schemeClr val="lt1"/>
                </a:solidFill>
                <a:latin typeface="Roboto Serif"/>
                <a:ea typeface="Roboto Serif"/>
                <a:cs typeface="Roboto Serif"/>
                <a:sym typeface="Roboto Serif"/>
              </a:rPr>
              <a:t>Schedule based on</a:t>
            </a:r>
            <a:r>
              <a:rPr lang="en" sz="1800">
                <a:solidFill>
                  <a:srgbClr val="FFD700"/>
                </a:solidFill>
                <a:latin typeface="Roboto Serif"/>
                <a:ea typeface="Roboto Serif"/>
                <a:cs typeface="Roboto Serif"/>
                <a:sym typeface="Roboto Serif"/>
              </a:rPr>
              <a:t> resource availability</a:t>
            </a:r>
            <a:r>
              <a:rPr lang="en" sz="1800">
                <a:solidFill>
                  <a:schemeClr val="lt1"/>
                </a:solidFill>
                <a:latin typeface="Roboto Serif"/>
                <a:ea typeface="Roboto Serif"/>
                <a:cs typeface="Roboto Serif"/>
                <a:sym typeface="Roboto Serif"/>
              </a:rPr>
              <a:t> such as lab access and lead times</a:t>
            </a:r>
            <a:endParaRPr sz="1800">
              <a:solidFill>
                <a:schemeClr val="lt1"/>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lt1"/>
              </a:buClr>
              <a:buSzPts val="1800"/>
              <a:buFont typeface="Roboto Serif"/>
              <a:buChar char="●"/>
            </a:pPr>
            <a:r>
              <a:rPr lang="en" sz="1800">
                <a:solidFill>
                  <a:srgbClr val="FFD700"/>
                </a:solidFill>
                <a:latin typeface="Roboto Serif"/>
                <a:ea typeface="Roboto Serif"/>
                <a:cs typeface="Roboto Serif"/>
                <a:sym typeface="Roboto Serif"/>
              </a:rPr>
              <a:t>Plan for Progress Review goals</a:t>
            </a:r>
            <a:r>
              <a:rPr lang="en" sz="1800">
                <a:solidFill>
                  <a:schemeClr val="lt1"/>
                </a:solidFill>
                <a:latin typeface="Roboto Serif"/>
                <a:ea typeface="Roboto Serif"/>
                <a:cs typeface="Roboto Serif"/>
                <a:sym typeface="Roboto Serif"/>
              </a:rPr>
              <a:t> at the beginning of the semester </a:t>
            </a:r>
            <a:endParaRPr sz="1800">
              <a:solidFill>
                <a:schemeClr val="lt1"/>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lt1"/>
              </a:buClr>
              <a:buSzPts val="1800"/>
              <a:buFont typeface="Roboto Serif"/>
              <a:buChar char="●"/>
            </a:pPr>
            <a:r>
              <a:rPr lang="en" sz="1800">
                <a:solidFill>
                  <a:schemeClr val="lt1"/>
                </a:solidFill>
                <a:latin typeface="Roboto Serif"/>
                <a:ea typeface="Roboto Serif"/>
                <a:cs typeface="Roboto Serif"/>
                <a:sym typeface="Roboto Serif"/>
              </a:rPr>
              <a:t>Have a proper plan for demo </a:t>
            </a:r>
            <a:r>
              <a:rPr lang="en" sz="1800">
                <a:solidFill>
                  <a:srgbClr val="FFD700"/>
                </a:solidFill>
                <a:latin typeface="Roboto Serif"/>
                <a:ea typeface="Roboto Serif"/>
                <a:cs typeface="Roboto Serif"/>
                <a:sym typeface="Roboto Serif"/>
              </a:rPr>
              <a:t>split between SVD and SVD Encore </a:t>
            </a:r>
            <a:endParaRPr sz="1800">
              <a:solidFill>
                <a:srgbClr val="FFD700"/>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FF0000"/>
              </a:buClr>
              <a:buSzPts val="1800"/>
              <a:buFont typeface="Roboto Serif"/>
              <a:buChar char="●"/>
            </a:pPr>
            <a:r>
              <a:rPr lang="en" sz="1800">
                <a:solidFill>
                  <a:srgbClr val="FF0000"/>
                </a:solidFill>
                <a:latin typeface="Roboto Serif"/>
                <a:ea typeface="Roboto Serif"/>
                <a:cs typeface="Roboto Serif"/>
                <a:sym typeface="Roboto Serif"/>
              </a:rPr>
              <a:t>Do not choose a project where you have to build both software and hardware from scratch :)</a:t>
            </a:r>
            <a:endParaRPr sz="1800">
              <a:solidFill>
                <a:srgbClr val="FF0000"/>
              </a:solidFill>
              <a:latin typeface="Roboto Serif"/>
              <a:ea typeface="Roboto Serif"/>
              <a:cs typeface="Roboto Serif"/>
              <a:sym typeface="Roboto Serif"/>
            </a:endParaRPr>
          </a:p>
        </p:txBody>
      </p:sp>
      <p:sp>
        <p:nvSpPr>
          <p:cNvPr id="886" name="Google Shape;886;p98"/>
          <p:cNvSpPr txBox="1"/>
          <p:nvPr/>
        </p:nvSpPr>
        <p:spPr>
          <a:xfrm>
            <a:off x="4769100" y="705025"/>
            <a:ext cx="4182000" cy="3966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Integrate and test continuously </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Improve tool actuator </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Wheel torque feedback </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Tune overall software stack </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Solution to compute problem (new Jetson/code optimization)</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accent2"/>
              </a:buClr>
              <a:buSzPts val="1800"/>
              <a:buFont typeface="Roboto Serif"/>
              <a:buChar char="●"/>
            </a:pPr>
            <a:r>
              <a:rPr lang="en" sz="1800">
                <a:solidFill>
                  <a:schemeClr val="accent2"/>
                </a:solidFill>
                <a:latin typeface="Roboto Serif"/>
                <a:ea typeface="Roboto Serif"/>
                <a:cs typeface="Roboto Serif"/>
                <a:sym typeface="Roboto Serif"/>
              </a:rPr>
              <a:t>New localization method - SkyCam</a:t>
            </a:r>
            <a:endParaRPr sz="1800">
              <a:solidFill>
                <a:schemeClr val="accent2"/>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accent2"/>
              </a:buClr>
              <a:buSzPts val="1800"/>
              <a:buFont typeface="Roboto Serif"/>
              <a:buChar char="●"/>
            </a:pPr>
            <a:r>
              <a:rPr lang="en" sz="1800">
                <a:solidFill>
                  <a:schemeClr val="accent2"/>
                </a:solidFill>
                <a:latin typeface="Roboto Serif"/>
                <a:ea typeface="Roboto Serif"/>
                <a:cs typeface="Roboto Serif"/>
                <a:sym typeface="Roboto Serif"/>
              </a:rPr>
              <a:t>Planning for grooming multiple craters</a:t>
            </a:r>
            <a:endParaRPr sz="1800">
              <a:solidFill>
                <a:srgbClr val="212121"/>
              </a:solidFill>
              <a:latin typeface="Roboto Serif"/>
              <a:ea typeface="Roboto Serif"/>
              <a:cs typeface="Roboto Serif"/>
              <a:sym typeface="Roboto Serif"/>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75</a:t>
            </a:fld>
            <a:endParaRPr>
              <a:solidFill>
                <a:schemeClr val="lt1"/>
              </a:solidFill>
            </a:endParaRPr>
          </a:p>
        </p:txBody>
      </p:sp>
      <p:sp>
        <p:nvSpPr>
          <p:cNvPr id="892" name="Google Shape;892;p99"/>
          <p:cNvSpPr txBox="1">
            <a:spLocks noGrp="1"/>
          </p:cNvSpPr>
          <p:nvPr>
            <p:ph type="title"/>
          </p:nvPr>
        </p:nvSpPr>
        <p:spPr>
          <a:xfrm>
            <a:off x="727650" y="2183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Colonize the Moon!</a:t>
            </a:r>
            <a:endParaRPr b="1">
              <a:solidFill>
                <a:srgbClr val="FFD700"/>
              </a:solidFill>
              <a:latin typeface="Roboto Serif"/>
              <a:ea typeface="Roboto Serif"/>
              <a:cs typeface="Roboto Serif"/>
              <a:sym typeface="Roboto Serif"/>
            </a:endParaRPr>
          </a:p>
          <a:p>
            <a:pPr marL="457200" marR="0" lvl="0" indent="-388620" algn="ctr" rtl="0">
              <a:lnSpc>
                <a:spcPct val="100000"/>
              </a:lnSpc>
              <a:spcBef>
                <a:spcPts val="0"/>
              </a:spcBef>
              <a:spcAft>
                <a:spcPts val="0"/>
              </a:spcAft>
              <a:buClr>
                <a:schemeClr val="lt1"/>
              </a:buClr>
              <a:buSzPct val="100000"/>
              <a:buFont typeface="Roboto Serif"/>
              <a:buChar char="-"/>
            </a:pPr>
            <a:r>
              <a:rPr lang="en" b="1" i="1">
                <a:solidFill>
                  <a:schemeClr val="lt1"/>
                </a:solidFill>
                <a:latin typeface="Roboto Serif"/>
                <a:ea typeface="Roboto Serif"/>
                <a:cs typeface="Roboto Serif"/>
                <a:sym typeface="Roboto Serif"/>
              </a:rPr>
              <a:t>Team Lunar ROADSTER</a:t>
            </a:r>
            <a:endParaRPr b="1" i="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893" name="Google Shape;893;p99"/>
          <p:cNvPicPr preferRelativeResize="0"/>
          <p:nvPr/>
        </p:nvPicPr>
        <p:blipFill>
          <a:blip r:embed="rId3">
            <a:alphaModFix/>
          </a:blip>
          <a:stretch>
            <a:fillRect/>
          </a:stretch>
        </p:blipFill>
        <p:spPr>
          <a:xfrm>
            <a:off x="1616413" y="1250785"/>
            <a:ext cx="4393375" cy="3655800"/>
          </a:xfrm>
          <a:prstGeom prst="rect">
            <a:avLst/>
          </a:prstGeom>
          <a:noFill/>
          <a:ln>
            <a:noFill/>
          </a:ln>
        </p:spPr>
      </p:pic>
      <p:pic>
        <p:nvPicPr>
          <p:cNvPr id="894" name="Google Shape;894;p99"/>
          <p:cNvPicPr preferRelativeResize="0"/>
          <p:nvPr/>
        </p:nvPicPr>
        <p:blipFill>
          <a:blip r:embed="rId4">
            <a:alphaModFix/>
          </a:blip>
          <a:stretch>
            <a:fillRect/>
          </a:stretch>
        </p:blipFill>
        <p:spPr>
          <a:xfrm>
            <a:off x="5412537" y="1005585"/>
            <a:ext cx="2070513" cy="2070513"/>
          </a:xfrm>
          <a:prstGeom prst="rect">
            <a:avLst/>
          </a:prstGeom>
          <a:noFill/>
          <a:ln>
            <a:noFill/>
          </a:ln>
        </p:spPr>
      </p:pic>
      <p:sp>
        <p:nvSpPr>
          <p:cNvPr id="895" name="Google Shape;895;p99"/>
          <p:cNvSpPr txBox="1"/>
          <p:nvPr/>
        </p:nvSpPr>
        <p:spPr>
          <a:xfrm>
            <a:off x="5815875" y="1401210"/>
            <a:ext cx="15363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Roboto Serif"/>
                <a:ea typeface="Roboto Serif"/>
                <a:cs typeface="Roboto Serif"/>
                <a:sym typeface="Roboto Serif"/>
              </a:rPr>
              <a:t>Any Questions?</a:t>
            </a:r>
            <a:r>
              <a:rPr lang="en" sz="1800">
                <a:solidFill>
                  <a:schemeClr val="dk1"/>
                </a:solidFill>
                <a:latin typeface="Roboto Serif"/>
                <a:ea typeface="Roboto Serif"/>
                <a:cs typeface="Roboto Serif"/>
                <a:sym typeface="Roboto Serif"/>
              </a:rPr>
              <a:t> </a:t>
            </a:r>
            <a:r>
              <a:rPr lang="en" sz="2300" b="1">
                <a:solidFill>
                  <a:schemeClr val="dk1"/>
                </a:solidFill>
              </a:rPr>
              <a:t>🤖🦾🚀</a:t>
            </a:r>
            <a:endParaRPr sz="2300" b="1">
              <a:solidFill>
                <a:schemeClr val="dk1"/>
              </a:solidFill>
            </a:endParaRPr>
          </a:p>
          <a:p>
            <a:pPr marL="0" lvl="0" indent="0" algn="l" rtl="0">
              <a:spcBef>
                <a:spcPts val="0"/>
              </a:spcBef>
              <a:spcAft>
                <a:spcPts val="0"/>
              </a:spcAft>
              <a:buNone/>
            </a:pPr>
            <a:endParaRPr sz="1800">
              <a:solidFill>
                <a:schemeClr val="dk1"/>
              </a:solidFill>
              <a:latin typeface="Roboto Serif"/>
              <a:ea typeface="Roboto Serif"/>
              <a:cs typeface="Roboto Serif"/>
              <a:sym typeface="Roboto Serif"/>
            </a:endParaRPr>
          </a:p>
        </p:txBody>
      </p:sp>
      <p:sp>
        <p:nvSpPr>
          <p:cNvPr id="896" name="Google Shape;896;p99"/>
          <p:cNvSpPr txBox="1"/>
          <p:nvPr/>
        </p:nvSpPr>
        <p:spPr>
          <a:xfrm>
            <a:off x="1740300" y="4663225"/>
            <a:ext cx="5663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solidFill>
                  <a:schemeClr val="lt1"/>
                </a:solidFill>
                <a:latin typeface="Lora Medium"/>
                <a:ea typeface="Lora Medium"/>
                <a:cs typeface="Lora Medium"/>
                <a:sym typeface="Lora Medium"/>
              </a:rPr>
              <a:t>“Starting with a foothold on the Moon, we pave the way to the cosmos”</a:t>
            </a:r>
            <a:endParaRPr sz="1300" i="1">
              <a:solidFill>
                <a:schemeClr val="lt1"/>
              </a:solidFill>
              <a:latin typeface="Lora Medium"/>
              <a:ea typeface="Lora Medium"/>
              <a:cs typeface="Lora Medium"/>
              <a:sym typeface="Lora Medium"/>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76</a:t>
            </a:fld>
            <a:endParaRPr>
              <a:solidFill>
                <a:schemeClr val="lt1"/>
              </a:solidFill>
            </a:endParaRPr>
          </a:p>
        </p:txBody>
      </p:sp>
      <p:sp>
        <p:nvSpPr>
          <p:cNvPr id="902" name="Google Shape;902;p100"/>
          <p:cNvSpPr txBox="1">
            <a:spLocks noGrp="1"/>
          </p:cNvSpPr>
          <p:nvPr>
            <p:ph type="title"/>
          </p:nvPr>
        </p:nvSpPr>
        <p:spPr>
          <a:xfrm>
            <a:off x="727638" y="22337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Thank You!</a:t>
            </a:r>
            <a:endParaRPr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903" name="Google Shape;903;p100"/>
          <p:cNvSpPr txBox="1">
            <a:spLocks noGrp="1"/>
          </p:cNvSpPr>
          <p:nvPr>
            <p:ph type="title"/>
          </p:nvPr>
        </p:nvSpPr>
        <p:spPr>
          <a:xfrm>
            <a:off x="600462" y="4486150"/>
            <a:ext cx="7943100" cy="535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020" b="1">
                <a:solidFill>
                  <a:schemeClr val="lt1"/>
                </a:solidFill>
                <a:latin typeface="Roboto Serif"/>
                <a:ea typeface="Roboto Serif"/>
                <a:cs typeface="Roboto Serif"/>
                <a:sym typeface="Roboto Serif"/>
              </a:rPr>
              <a:t>https://mrsdprojects.ri.cmu.edu/2025teami/</a:t>
            </a:r>
            <a:endParaRPr sz="2020"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SzPts val="990"/>
              <a:buNone/>
            </a:pPr>
            <a:endParaRPr sz="2020" b="1">
              <a:solidFill>
                <a:schemeClr val="lt1"/>
              </a:solidFill>
              <a:latin typeface="Roboto Serif"/>
              <a:ea typeface="Roboto Serif"/>
              <a:cs typeface="Roboto Serif"/>
              <a:sym typeface="Roboto Serif"/>
            </a:endParaRPr>
          </a:p>
        </p:txBody>
      </p:sp>
      <p:pic>
        <p:nvPicPr>
          <p:cNvPr id="904" name="Google Shape;904;p100" title="f2a57be4-5058-412a-8b12-751e4ab0309d.JPG"/>
          <p:cNvPicPr preferRelativeResize="0"/>
          <p:nvPr/>
        </p:nvPicPr>
        <p:blipFill>
          <a:blip r:embed="rId3">
            <a:alphaModFix/>
          </a:blip>
          <a:stretch>
            <a:fillRect/>
          </a:stretch>
        </p:blipFill>
        <p:spPr>
          <a:xfrm>
            <a:off x="2104174" y="874175"/>
            <a:ext cx="4935649" cy="36119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77</a:t>
            </a:fld>
            <a:endParaRPr>
              <a:solidFill>
                <a:schemeClr val="lt1"/>
              </a:solidFill>
            </a:endParaRPr>
          </a:p>
        </p:txBody>
      </p:sp>
      <p:pic>
        <p:nvPicPr>
          <p:cNvPr id="910" name="Google Shape;910;p101" title="CMU MRSD 2025: Team I - Lunar ROADSTER Spring System Video">
            <a:hlinkClick r:id="rId3"/>
          </p:cNvPr>
          <p:cNvPicPr preferRelativeResize="0"/>
          <p:nvPr/>
        </p:nvPicPr>
        <p:blipFill>
          <a:blip r:embed="rId4">
            <a:alphaModFix/>
          </a:blip>
          <a:stretch>
            <a:fillRect/>
          </a:stretch>
        </p:blipFill>
        <p:spPr>
          <a:xfrm>
            <a:off x="472250" y="271175"/>
            <a:ext cx="8199475" cy="461220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0"/>
                                        </p:tgtEl>
                                        <p:attrNameLst>
                                          <p:attrName>style.visibility</p:attrName>
                                        </p:attrNameLst>
                                      </p:cBhvr>
                                      <p:to>
                                        <p:strVal val="visible"/>
                                      </p:to>
                                    </p:set>
                                    <p:animEffect transition="in" filter="fade">
                                      <p:cBhvr>
                                        <p:cTn id="7" dur="1000"/>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2"/>
          <p:cNvSpPr txBox="1">
            <a:spLocks noGrp="1"/>
          </p:cNvSpPr>
          <p:nvPr>
            <p:ph type="title"/>
          </p:nvPr>
        </p:nvSpPr>
        <p:spPr>
          <a:xfrm>
            <a:off x="727650" y="4469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Appendices</a:t>
            </a:r>
            <a:endParaRPr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916" name="Google Shape;916;p102"/>
          <p:cNvSpPr txBox="1">
            <a:spLocks noGrp="1"/>
          </p:cNvSpPr>
          <p:nvPr>
            <p:ph type="body" idx="1"/>
          </p:nvPr>
        </p:nvSpPr>
        <p:spPr>
          <a:xfrm>
            <a:off x="727650" y="1141000"/>
            <a:ext cx="7688700" cy="3735900"/>
          </a:xfrm>
          <a:prstGeom prst="rect">
            <a:avLst/>
          </a:prstGeom>
        </p:spPr>
        <p:txBody>
          <a:bodyPr spcFirstLastPara="1" wrap="square" lIns="91425" tIns="91425" rIns="91425" bIns="91425" anchor="t" anchorCtr="0">
            <a:normAutofit fontScale="47500"/>
          </a:bodyPr>
          <a:lstStyle/>
          <a:p>
            <a:pPr marL="0" lvl="0" indent="0" algn="l" rtl="0">
              <a:spcBef>
                <a:spcPts val="0"/>
              </a:spcBef>
              <a:spcAft>
                <a:spcPts val="0"/>
              </a:spcAft>
              <a:buNone/>
            </a:pPr>
            <a:r>
              <a:rPr lang="en">
                <a:solidFill>
                  <a:schemeClr val="lt1"/>
                </a:solidFill>
                <a:latin typeface="Roboto Serif"/>
                <a:ea typeface="Roboto Serif"/>
                <a:cs typeface="Roboto Serif"/>
                <a:sym typeface="Roboto Serif"/>
              </a:rPr>
              <a:t>A.1. Derivation for M.P.5:</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Chang’e-4’s landing site was surveyed and found that 97.5% of nearby craters were below 15.5 meters in diameter.</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Our rover is approximately 1/30th the size of a commercial grader, so it shall be able to grade 15.5/30 ≈ 0.5 meter craters at least.</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10.3390/rs14153608</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A.2. Derivation for M.P.3:</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Average depth-to-diameter (DtoD) ratio of 0.07 near the North pole</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Assuming worst-case scenario of a crater with twice DtoD ratio of 0.14, the gradient is θ = arctan(0.14*2) ≈ 15 degrees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Contact pressure requirement follows recommendation from NASA</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10.1029/2022GL100886, NASA/TP—2006–214605</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A.3. Derivation for M.P.1:</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Recommendation from Nature paper on extraterrestrial path-planning metrics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10.1038/s41598-023-49144-8</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Credits for images:</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Generative AI</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Google Images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Dr. William Red Whittaker’s slides</a:t>
            </a:r>
            <a:endParaRPr>
              <a:solidFill>
                <a:schemeClr val="lt1"/>
              </a:solidFill>
              <a:latin typeface="Roboto Serif"/>
              <a:ea typeface="Roboto Serif"/>
              <a:cs typeface="Roboto Serif"/>
              <a:sym typeface="Roboto Serif"/>
            </a:endParaRPr>
          </a:p>
        </p:txBody>
      </p:sp>
      <p:sp>
        <p:nvSpPr>
          <p:cNvPr id="917" name="Google Shape;917;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78</a:t>
            </a:fld>
            <a:endParaRPr>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
        <p:nvSpPr>
          <p:cNvPr id="923" name="Google Shape;923;p103"/>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24" name="Google Shape;924;p103"/>
          <p:cNvGraphicFramePr/>
          <p:nvPr/>
        </p:nvGraphicFramePr>
        <p:xfrm>
          <a:off x="155850" y="670550"/>
          <a:ext cx="3000000" cy="3000000"/>
        </p:xfrm>
        <a:graphic>
          <a:graphicData uri="http://schemas.openxmlformats.org/drawingml/2006/table">
            <a:tbl>
              <a:tblPr>
                <a:noFill/>
                <a:tableStyleId>{C3837CFA-E957-4EC2-90E0-09279E316DB0}</a:tableStyleId>
              </a:tblPr>
              <a:tblGrid>
                <a:gridCol w="790975">
                  <a:extLst>
                    <a:ext uri="{9D8B030D-6E8A-4147-A177-3AD203B41FA5}">
                      <a16:colId xmlns:a16="http://schemas.microsoft.com/office/drawing/2014/main" val="20000"/>
                    </a:ext>
                  </a:extLst>
                </a:gridCol>
                <a:gridCol w="1136075">
                  <a:extLst>
                    <a:ext uri="{9D8B030D-6E8A-4147-A177-3AD203B41FA5}">
                      <a16:colId xmlns:a16="http://schemas.microsoft.com/office/drawing/2014/main" val="20001"/>
                    </a:ext>
                  </a:extLst>
                </a:gridCol>
                <a:gridCol w="612425">
                  <a:extLst>
                    <a:ext uri="{9D8B030D-6E8A-4147-A177-3AD203B41FA5}">
                      <a16:colId xmlns:a16="http://schemas.microsoft.com/office/drawing/2014/main" val="20002"/>
                    </a:ext>
                  </a:extLst>
                </a:gridCol>
                <a:gridCol w="576925">
                  <a:extLst>
                    <a:ext uri="{9D8B030D-6E8A-4147-A177-3AD203B41FA5}">
                      <a16:colId xmlns:a16="http://schemas.microsoft.com/office/drawing/2014/main" val="20003"/>
                    </a:ext>
                  </a:extLst>
                </a:gridCol>
                <a:gridCol w="1721875">
                  <a:extLst>
                    <a:ext uri="{9D8B030D-6E8A-4147-A177-3AD203B41FA5}">
                      <a16:colId xmlns:a16="http://schemas.microsoft.com/office/drawing/2014/main" val="20004"/>
                    </a:ext>
                  </a:extLst>
                </a:gridCol>
                <a:gridCol w="1588725">
                  <a:extLst>
                    <a:ext uri="{9D8B030D-6E8A-4147-A177-3AD203B41FA5}">
                      <a16:colId xmlns:a16="http://schemas.microsoft.com/office/drawing/2014/main" val="20005"/>
                    </a:ext>
                  </a:extLst>
                </a:gridCol>
                <a:gridCol w="2405300">
                  <a:extLst>
                    <a:ext uri="{9D8B030D-6E8A-4147-A177-3AD203B41FA5}">
                      <a16:colId xmlns:a16="http://schemas.microsoft.com/office/drawing/2014/main" val="20006"/>
                    </a:ext>
                  </a:extLst>
                </a:gridCol>
              </a:tblGrid>
              <a:tr h="19757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61000">
                <a:tc rowSpan="3">
                  <a:txBody>
                    <a:bodyPr/>
                    <a:lstStyle/>
                    <a:p>
                      <a:pPr marL="0" lvl="0" indent="0" algn="ctr" rtl="0">
                        <a:lnSpc>
                          <a:spcPct val="115000"/>
                        </a:lnSpc>
                        <a:spcBef>
                          <a:spcPts val="0"/>
                        </a:spcBef>
                        <a:spcAft>
                          <a:spcPts val="0"/>
                        </a:spcAft>
                        <a:buNone/>
                      </a:pPr>
                      <a:r>
                        <a:rPr lang="en" sz="800">
                          <a:solidFill>
                            <a:schemeClr val="lt1"/>
                          </a:solidFill>
                        </a:rPr>
                        <a:t>R1</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PRL Testbed 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PRL Testbed unavailable due to scheduling conflicts with other high priority projects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No testbed available for testing and/or SVD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Devise and discuss a testing and demo plan with Red and other stakeholders of the PRL testbed beforehand and reserve slots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Reach out to external testing facilities like Astrobotic or CAT for a backup testing facility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Schedule tests at night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97575">
                <a:tc rowSpan="3">
                  <a:txBody>
                    <a:bodyPr/>
                    <a:lstStyle/>
                    <a:p>
                      <a:pPr marL="0" lvl="0" indent="0" algn="ctr" rtl="0">
                        <a:lnSpc>
                          <a:spcPct val="115000"/>
                        </a:lnSpc>
                        <a:spcBef>
                          <a:spcPts val="0"/>
                        </a:spcBef>
                        <a:spcAft>
                          <a:spcPts val="0"/>
                        </a:spcAft>
                        <a:buNone/>
                      </a:pPr>
                      <a:r>
                        <a:rPr lang="en" sz="800">
                          <a:solidFill>
                            <a:schemeClr val="lt1"/>
                          </a:solidFill>
                        </a:rPr>
                        <a:t>R2</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Excavator and grader tool planner takes longer than expected to deliver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Integration of the excavator and grader software with hardware takes longer than expected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Unable to meet SVD deadline and potential requirements change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Shift requirements for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Integrate the grader during Fall semester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Potentially use off-the-shelf code if available, preferably from CraterGrader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19875">
                <a:tc rowSpan="4">
                  <a:txBody>
                    <a:bodyPr/>
                    <a:lstStyle/>
                    <a:p>
                      <a:pPr marL="0" lvl="0" indent="0" algn="ctr" rtl="0">
                        <a:lnSpc>
                          <a:spcPct val="115000"/>
                        </a:lnSpc>
                        <a:spcBef>
                          <a:spcPts val="0"/>
                        </a:spcBef>
                        <a:spcAft>
                          <a:spcPts val="0"/>
                        </a:spcAft>
                        <a:buNone/>
                      </a:pPr>
                      <a:r>
                        <a:rPr lang="en" sz="800">
                          <a:solidFill>
                            <a:schemeClr val="lt1"/>
                          </a:solidFill>
                        </a:rPr>
                        <a:t>R3</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Integration issues between subsystems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Deepam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Subsystems work individually, but integration and communication between the subsystems are flawed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Delay in integration causing scheduling overruns, requirements change and failure of the demo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Perform unit testing and subsystem validation continuously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Integrate one subsystem at a time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a common framework (e.g. ROS2 interfaces) for communication between subsystems to reduce bugs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Keep to planned schedule and have at least 5 weeks for testing and integration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319875">
                <a:tc rowSpan="3">
                  <a:txBody>
                    <a:bodyPr/>
                    <a:lstStyle/>
                    <a:p>
                      <a:pPr marL="0" lvl="0" indent="0" algn="ctr" rtl="0">
                        <a:lnSpc>
                          <a:spcPct val="115000"/>
                        </a:lnSpc>
                        <a:spcBef>
                          <a:spcPts val="0"/>
                        </a:spcBef>
                        <a:spcAft>
                          <a:spcPts val="0"/>
                        </a:spcAft>
                        <a:buNone/>
                      </a:pPr>
                      <a:r>
                        <a:rPr lang="en" sz="800">
                          <a:solidFill>
                            <a:schemeClr val="lt1"/>
                          </a:solidFill>
                        </a:rPr>
                        <a:t>R4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Belly depth sensor is not suitable for validation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Bhaswanth</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belly depth camera is used to validate if a groomed crater is satisfiable. The sensor may not be able to adequately determine depth variations suitable for validation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Will result in major revision and changes to the validation architecture and functional requirement, causing delays in 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Mount the depth camera at another location on the rover (e.g. on a mast)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another sensor to determine depth variations (e.g. LIDAR, visual odometry, IR sensor)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r h="254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all else fails, use the total station for validation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4" name="Google Shape;224;p32"/>
          <p:cNvSpPr txBox="1">
            <a:spLocks noGrp="1"/>
          </p:cNvSpPr>
          <p:nvPr>
            <p:ph type="ctrTitle"/>
          </p:nvPr>
        </p:nvSpPr>
        <p:spPr>
          <a:xfrm>
            <a:off x="916850" y="346075"/>
            <a:ext cx="7481400" cy="615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Objectives Tree</a:t>
            </a:r>
            <a:endParaRPr sz="2800" b="1">
              <a:solidFill>
                <a:schemeClr val="lt1"/>
              </a:solidFill>
              <a:latin typeface="Roboto Serif"/>
              <a:ea typeface="Roboto Serif"/>
              <a:cs typeface="Roboto Serif"/>
              <a:sym typeface="Roboto Serif"/>
            </a:endParaRPr>
          </a:p>
        </p:txBody>
      </p:sp>
      <p:sp>
        <p:nvSpPr>
          <p:cNvPr id="225" name="Google Shape;22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226" name="Google Shape;226;p32"/>
          <p:cNvPicPr preferRelativeResize="0"/>
          <p:nvPr/>
        </p:nvPicPr>
        <p:blipFill>
          <a:blip r:embed="rId3">
            <a:alphaModFix/>
          </a:blip>
          <a:stretch>
            <a:fillRect/>
          </a:stretch>
        </p:blipFill>
        <p:spPr>
          <a:xfrm>
            <a:off x="152400" y="1114075"/>
            <a:ext cx="8839204" cy="335786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sp>
        <p:nvSpPr>
          <p:cNvPr id="930" name="Google Shape;930;p104"/>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31" name="Google Shape;931;p104"/>
          <p:cNvGraphicFramePr/>
          <p:nvPr/>
        </p:nvGraphicFramePr>
        <p:xfrm>
          <a:off x="79675" y="573875"/>
          <a:ext cx="3000000" cy="3000000"/>
        </p:xfrm>
        <a:graphic>
          <a:graphicData uri="http://schemas.openxmlformats.org/drawingml/2006/table">
            <a:tbl>
              <a:tblPr>
                <a:noFill/>
                <a:tableStyleId>{C3837CFA-E957-4EC2-90E0-09279E316DB0}</a:tableStyleId>
              </a:tblPr>
              <a:tblGrid>
                <a:gridCol w="505375">
                  <a:extLst>
                    <a:ext uri="{9D8B030D-6E8A-4147-A177-3AD203B41FA5}">
                      <a16:colId xmlns:a16="http://schemas.microsoft.com/office/drawing/2014/main" val="20000"/>
                    </a:ext>
                  </a:extLst>
                </a:gridCol>
                <a:gridCol w="1197950">
                  <a:extLst>
                    <a:ext uri="{9D8B030D-6E8A-4147-A177-3AD203B41FA5}">
                      <a16:colId xmlns:a16="http://schemas.microsoft.com/office/drawing/2014/main" val="20001"/>
                    </a:ext>
                  </a:extLst>
                </a:gridCol>
                <a:gridCol w="645775">
                  <a:extLst>
                    <a:ext uri="{9D8B030D-6E8A-4147-A177-3AD203B41FA5}">
                      <a16:colId xmlns:a16="http://schemas.microsoft.com/office/drawing/2014/main" val="20002"/>
                    </a:ext>
                  </a:extLst>
                </a:gridCol>
                <a:gridCol w="608350">
                  <a:extLst>
                    <a:ext uri="{9D8B030D-6E8A-4147-A177-3AD203B41FA5}">
                      <a16:colId xmlns:a16="http://schemas.microsoft.com/office/drawing/2014/main" val="20003"/>
                    </a:ext>
                  </a:extLst>
                </a:gridCol>
                <a:gridCol w="1815650">
                  <a:extLst>
                    <a:ext uri="{9D8B030D-6E8A-4147-A177-3AD203B41FA5}">
                      <a16:colId xmlns:a16="http://schemas.microsoft.com/office/drawing/2014/main" val="20004"/>
                    </a:ext>
                  </a:extLst>
                </a:gridCol>
                <a:gridCol w="1675250">
                  <a:extLst>
                    <a:ext uri="{9D8B030D-6E8A-4147-A177-3AD203B41FA5}">
                      <a16:colId xmlns:a16="http://schemas.microsoft.com/office/drawing/2014/main" val="20005"/>
                    </a:ext>
                  </a:extLst>
                </a:gridCol>
                <a:gridCol w="2536300">
                  <a:extLst>
                    <a:ext uri="{9D8B030D-6E8A-4147-A177-3AD203B41FA5}">
                      <a16:colId xmlns:a16="http://schemas.microsoft.com/office/drawing/2014/main" val="20006"/>
                    </a:ext>
                  </a:extLst>
                </a:gridCol>
              </a:tblGrid>
              <a:tr h="29372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93725">
                <a:tc rowSpan="3">
                  <a:txBody>
                    <a:bodyPr/>
                    <a:lstStyle/>
                    <a:p>
                      <a:pPr marL="0" lvl="0" indent="0" algn="ctr" rtl="0">
                        <a:lnSpc>
                          <a:spcPct val="115000"/>
                        </a:lnSpc>
                        <a:spcBef>
                          <a:spcPts val="0"/>
                        </a:spcBef>
                        <a:spcAft>
                          <a:spcPts val="0"/>
                        </a:spcAft>
                        <a:buNone/>
                      </a:pPr>
                      <a:r>
                        <a:rPr lang="en" sz="800">
                          <a:solidFill>
                            <a:schemeClr val="lt1"/>
                          </a:solidFill>
                        </a:rPr>
                        <a:t>R5</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Unable to get Crater Grader to perform autonomous crater filling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Bhaswanth</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Our rover builds on top of the work accomplished by Crater Grader. If we cannot get Crater Grader to perform autonomous crater filling, we may need to spend more time working on the navigation stack and designing the entire pipeline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Extra time commitment to start from scratch or obtaining a suitable replacement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Thoroughly go through Crater Grader's code and the mechanical schematics provided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937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Test each component and wiring to see if they are working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813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it is still not working, inherit only the software component from Crater Grader and build hardware ourselves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93725">
                <a:tc rowSpan="5">
                  <a:txBody>
                    <a:bodyPr/>
                    <a:lstStyle/>
                    <a:p>
                      <a:pPr marL="0" lvl="0" indent="0" algn="ctr" rtl="0">
                        <a:lnSpc>
                          <a:spcPct val="115000"/>
                        </a:lnSpc>
                        <a:spcBef>
                          <a:spcPts val="0"/>
                        </a:spcBef>
                        <a:spcAft>
                          <a:spcPts val="0"/>
                        </a:spcAft>
                        <a:buNone/>
                      </a:pPr>
                      <a:r>
                        <a:rPr lang="en" sz="800">
                          <a:solidFill>
                            <a:schemeClr val="lt1"/>
                          </a:solidFill>
                        </a:rPr>
                        <a:t>R6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Delay in arrival and manufacture of hardware components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Shipping delays of components ordered and/or manufacturing delays on custom made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Delays in hardware integration, causing pushbacks in scheduling and software development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Use off-the-shelf components that are available on hand (e.g. from CMU labs or Red's workshop)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552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Start ordering and designing components during Winter break so there is adequate leeway for delivery and manufacturing before Spring semester starts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simulations to work on software components while we wait for the components to be delivered and/or manufactured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2937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Implement other subsystems that are independent from the subsystem that is missing parts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 case of delay in wheels, work with the existing wheels and proceed with the timeline while waiting for the new ones to arrive.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293725">
                <a:tc rowSpan="3">
                  <a:txBody>
                    <a:bodyPr/>
                    <a:lstStyle/>
                    <a:p>
                      <a:pPr marL="0" lvl="0" indent="0" algn="ctr" rtl="0">
                        <a:lnSpc>
                          <a:spcPct val="115000"/>
                        </a:lnSpc>
                        <a:spcBef>
                          <a:spcPts val="0"/>
                        </a:spcBef>
                        <a:spcAft>
                          <a:spcPts val="0"/>
                        </a:spcAft>
                        <a:buNone/>
                      </a:pPr>
                      <a:r>
                        <a:rPr lang="en" sz="800">
                          <a:solidFill>
                            <a:schemeClr val="lt1"/>
                          </a:solidFill>
                        </a:rPr>
                        <a:t>R7</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Lack of proper simulation environment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Inability to accurately simulate the rover in a Lunar-like environment can lead to suboptimal performance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rover's performance in the Moon Pit may be compromised, leading to inefficiencies, mission delays, or potential failure in achieving key objectives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Ask CraterGrader how they ran all their simulations and gather resources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Explore LunarSim - https://github.com/PUTvision/LunarSim and check how useful this will be, during the winter break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1773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Develop Gazebo environment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
        <p:nvSpPr>
          <p:cNvPr id="937" name="Google Shape;937;p105"/>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38" name="Google Shape;938;p105"/>
          <p:cNvGraphicFramePr/>
          <p:nvPr/>
        </p:nvGraphicFramePr>
        <p:xfrm>
          <a:off x="171100" y="587075"/>
          <a:ext cx="3000000" cy="3000000"/>
        </p:xfrm>
        <a:graphic>
          <a:graphicData uri="http://schemas.openxmlformats.org/drawingml/2006/table">
            <a:tbl>
              <a:tblPr>
                <a:noFill/>
                <a:tableStyleId>{C3837CFA-E957-4EC2-90E0-09279E316DB0}</a:tableStyleId>
              </a:tblPr>
              <a:tblGrid>
                <a:gridCol w="495100">
                  <a:extLst>
                    <a:ext uri="{9D8B030D-6E8A-4147-A177-3AD203B41FA5}">
                      <a16:colId xmlns:a16="http://schemas.microsoft.com/office/drawing/2014/main" val="20000"/>
                    </a:ext>
                  </a:extLst>
                </a:gridCol>
                <a:gridCol w="1173575">
                  <a:extLst>
                    <a:ext uri="{9D8B030D-6E8A-4147-A177-3AD203B41FA5}">
                      <a16:colId xmlns:a16="http://schemas.microsoft.com/office/drawing/2014/main" val="20001"/>
                    </a:ext>
                  </a:extLst>
                </a:gridCol>
                <a:gridCol w="632650">
                  <a:extLst>
                    <a:ext uri="{9D8B030D-6E8A-4147-A177-3AD203B41FA5}">
                      <a16:colId xmlns:a16="http://schemas.microsoft.com/office/drawing/2014/main" val="20002"/>
                    </a:ext>
                  </a:extLst>
                </a:gridCol>
                <a:gridCol w="595950">
                  <a:extLst>
                    <a:ext uri="{9D8B030D-6E8A-4147-A177-3AD203B41FA5}">
                      <a16:colId xmlns:a16="http://schemas.microsoft.com/office/drawing/2014/main" val="20003"/>
                    </a:ext>
                  </a:extLst>
                </a:gridCol>
                <a:gridCol w="1778675">
                  <a:extLst>
                    <a:ext uri="{9D8B030D-6E8A-4147-A177-3AD203B41FA5}">
                      <a16:colId xmlns:a16="http://schemas.microsoft.com/office/drawing/2014/main" val="20004"/>
                    </a:ext>
                  </a:extLst>
                </a:gridCol>
                <a:gridCol w="1641175">
                  <a:extLst>
                    <a:ext uri="{9D8B030D-6E8A-4147-A177-3AD203B41FA5}">
                      <a16:colId xmlns:a16="http://schemas.microsoft.com/office/drawing/2014/main" val="20005"/>
                    </a:ext>
                  </a:extLst>
                </a:gridCol>
                <a:gridCol w="2484675">
                  <a:extLst>
                    <a:ext uri="{9D8B030D-6E8A-4147-A177-3AD203B41FA5}">
                      <a16:colId xmlns:a16="http://schemas.microsoft.com/office/drawing/2014/main" val="20006"/>
                    </a:ext>
                  </a:extLst>
                </a:gridCol>
              </a:tblGrid>
              <a:tr h="242800">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56150">
                <a:tc rowSpan="3">
                  <a:txBody>
                    <a:bodyPr/>
                    <a:lstStyle/>
                    <a:p>
                      <a:pPr marL="0" lvl="0" indent="0" algn="ctr" rtl="0">
                        <a:lnSpc>
                          <a:spcPct val="115000"/>
                        </a:lnSpc>
                        <a:spcBef>
                          <a:spcPts val="0"/>
                        </a:spcBef>
                        <a:spcAft>
                          <a:spcPts val="0"/>
                        </a:spcAft>
                        <a:buNone/>
                      </a:pPr>
                      <a:r>
                        <a:rPr lang="en" sz="800">
                          <a:solidFill>
                            <a:schemeClr val="lt1"/>
                          </a:solidFill>
                        </a:rPr>
                        <a:t>R10</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Mast depth camera FOV is blocked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Mast depth camera's FOV can be blocked, partially or completely, due to dust, misalignment of camera, or interference from the rover's own excavator assembly.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Hinders the rover's ability to perceive its surroundings accurately, resulting in navigation errors and inefficiencies in excavation tasks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Conduct field tests to choose an optimal height to place the depth camera such that dust does not reach it and it can clearly see in front of the rover, despite the excavator assembly. Ensure that visual data such as depth perception and object detection should not be compromised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1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1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42800">
                <a:tc rowSpan="3">
                  <a:txBody>
                    <a:bodyPr/>
                    <a:lstStyle/>
                    <a:p>
                      <a:pPr marL="0" lvl="0" indent="0" algn="ctr" rtl="0">
                        <a:lnSpc>
                          <a:spcPct val="115000"/>
                        </a:lnSpc>
                        <a:spcBef>
                          <a:spcPts val="0"/>
                        </a:spcBef>
                        <a:spcAft>
                          <a:spcPts val="0"/>
                        </a:spcAft>
                        <a:buNone/>
                      </a:pPr>
                      <a:r>
                        <a:rPr lang="en" sz="800">
                          <a:solidFill>
                            <a:schemeClr val="lt1"/>
                          </a:solidFill>
                        </a:rPr>
                        <a:t>R11</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Too many performance requirements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 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We have a lot of performance requirements and we may not be able to meet all of them by April for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Delays in testing and validation, impacting project timelines and April SVD Demo results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Have revised performance requirements separately for SVD and FVD (focus more on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Talk to CraterGrader and discuss what is feasible and what is not in the given time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PM should track schedule properly and team members have to push to meet the timeline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242800">
                <a:tc rowSpan="3">
                  <a:txBody>
                    <a:bodyPr/>
                    <a:lstStyle/>
                    <a:p>
                      <a:pPr marL="0" lvl="0" indent="0" algn="ctr" rtl="0">
                        <a:lnSpc>
                          <a:spcPct val="115000"/>
                        </a:lnSpc>
                        <a:spcBef>
                          <a:spcPts val="0"/>
                        </a:spcBef>
                        <a:spcAft>
                          <a:spcPts val="0"/>
                        </a:spcAft>
                        <a:buNone/>
                      </a:pPr>
                      <a:r>
                        <a:rPr lang="en" sz="800">
                          <a:solidFill>
                            <a:schemeClr val="lt1"/>
                          </a:solidFill>
                        </a:rPr>
                        <a:t>R12</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Drive system wear-and-tear causes malfunction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Deepam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transmission and steering assembly might be worn out, leading to suboptimal vehicle dynamics, and potentially mechanical failure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Rover drive system fails and may require a lot of repair and maintenance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Thoroughly check the Crater Grader's assembly and carry out maintenance of any worn-out parts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349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Completely replace the assembly parts with the same/similar new parts for better performance and reliability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Added limit switches to avoid steering gears to operate beyond their limits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242800">
                <a:tc rowSpan="4">
                  <a:txBody>
                    <a:bodyPr/>
                    <a:lstStyle/>
                    <a:p>
                      <a:pPr marL="0" lvl="0" indent="0" algn="ctr" rtl="0">
                        <a:lnSpc>
                          <a:spcPct val="115000"/>
                        </a:lnSpc>
                        <a:spcBef>
                          <a:spcPts val="0"/>
                        </a:spcBef>
                        <a:spcAft>
                          <a:spcPts val="0"/>
                        </a:spcAft>
                        <a:buNone/>
                      </a:pPr>
                      <a:r>
                        <a:rPr lang="en" sz="800">
                          <a:solidFill>
                            <a:schemeClr val="lt1"/>
                          </a:solidFill>
                        </a:rPr>
                        <a:t>R14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Dust ingress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Technical, Cost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Due to significant sand manipulation, the flying sand/dust can enter and accumulate over sensitive electronics (PDB, drivers, Arduino) and sensors (cameras, IMU), leading to component failure or incorrect sensing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Component failure during testing or demonstrations. Highly inhibits all future scheduled tasks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Design proper sand enclosures and mounts for sensitive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1356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Review placement of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Review scale and speed of sand manipulation to eliminate root-cause of flying sand/dust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r h="349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Allocate contingency budget and order spares of the sensitive components in case of component failure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82</a:t>
            </a:fld>
            <a:endParaRPr>
              <a:solidFill>
                <a:schemeClr val="lt1"/>
              </a:solidFill>
            </a:endParaRPr>
          </a:p>
        </p:txBody>
      </p:sp>
      <p:sp>
        <p:nvSpPr>
          <p:cNvPr id="944" name="Google Shape;944;p106"/>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45" name="Google Shape;945;p106"/>
          <p:cNvGraphicFramePr/>
          <p:nvPr/>
        </p:nvGraphicFramePr>
        <p:xfrm>
          <a:off x="349250" y="742450"/>
          <a:ext cx="3000000" cy="3000000"/>
        </p:xfrm>
        <a:graphic>
          <a:graphicData uri="http://schemas.openxmlformats.org/drawingml/2006/table">
            <a:tbl>
              <a:tblPr>
                <a:noFill/>
                <a:tableStyleId>{C3837CFA-E957-4EC2-90E0-09279E316DB0}</a:tableStyleId>
              </a:tblPr>
              <a:tblGrid>
                <a:gridCol w="475050">
                  <a:extLst>
                    <a:ext uri="{9D8B030D-6E8A-4147-A177-3AD203B41FA5}">
                      <a16:colId xmlns:a16="http://schemas.microsoft.com/office/drawing/2014/main" val="20000"/>
                    </a:ext>
                  </a:extLst>
                </a:gridCol>
                <a:gridCol w="1126075">
                  <a:extLst>
                    <a:ext uri="{9D8B030D-6E8A-4147-A177-3AD203B41FA5}">
                      <a16:colId xmlns:a16="http://schemas.microsoft.com/office/drawing/2014/main" val="20001"/>
                    </a:ext>
                  </a:extLst>
                </a:gridCol>
                <a:gridCol w="607025">
                  <a:extLst>
                    <a:ext uri="{9D8B030D-6E8A-4147-A177-3AD203B41FA5}">
                      <a16:colId xmlns:a16="http://schemas.microsoft.com/office/drawing/2014/main" val="20002"/>
                    </a:ext>
                  </a:extLst>
                </a:gridCol>
                <a:gridCol w="571825">
                  <a:extLst>
                    <a:ext uri="{9D8B030D-6E8A-4147-A177-3AD203B41FA5}">
                      <a16:colId xmlns:a16="http://schemas.microsoft.com/office/drawing/2014/main" val="20003"/>
                    </a:ext>
                  </a:extLst>
                </a:gridCol>
                <a:gridCol w="1706700">
                  <a:extLst>
                    <a:ext uri="{9D8B030D-6E8A-4147-A177-3AD203B41FA5}">
                      <a16:colId xmlns:a16="http://schemas.microsoft.com/office/drawing/2014/main" val="20004"/>
                    </a:ext>
                  </a:extLst>
                </a:gridCol>
                <a:gridCol w="1574725">
                  <a:extLst>
                    <a:ext uri="{9D8B030D-6E8A-4147-A177-3AD203B41FA5}">
                      <a16:colId xmlns:a16="http://schemas.microsoft.com/office/drawing/2014/main" val="20005"/>
                    </a:ext>
                  </a:extLst>
                </a:gridCol>
                <a:gridCol w="2384100">
                  <a:extLst>
                    <a:ext uri="{9D8B030D-6E8A-4147-A177-3AD203B41FA5}">
                      <a16:colId xmlns:a16="http://schemas.microsoft.com/office/drawing/2014/main" val="20006"/>
                    </a:ext>
                  </a:extLst>
                </a:gridCol>
              </a:tblGrid>
              <a:tr h="198500">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1375">
                <a:tc rowSpan="2">
                  <a:txBody>
                    <a:bodyPr/>
                    <a:lstStyle/>
                    <a:p>
                      <a:pPr marL="0" lvl="0" indent="0" algn="ctr" rtl="0">
                        <a:lnSpc>
                          <a:spcPct val="115000"/>
                        </a:lnSpc>
                        <a:spcBef>
                          <a:spcPts val="0"/>
                        </a:spcBef>
                        <a:spcAft>
                          <a:spcPts val="0"/>
                        </a:spcAft>
                        <a:buNone/>
                      </a:pPr>
                      <a:r>
                        <a:rPr lang="en" sz="800">
                          <a:solidFill>
                            <a:schemeClr val="lt1"/>
                          </a:solidFill>
                        </a:rPr>
                        <a:t>R16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Code version control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Code modifications or config parameter changes during testing might not be saved, affecting the final demo. Reverting to a stable version is difficult if changes do not work as expected.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code integration and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Implement GitHub version control to store and retrieve the best versions of code and configuration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954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Google Drive to backup important documentation explaining setup processes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49725">
                <a:tc rowSpan="2">
                  <a:txBody>
                    <a:bodyPr/>
                    <a:lstStyle/>
                    <a:p>
                      <a:pPr marL="0" lvl="0" indent="0" algn="ctr" rtl="0">
                        <a:lnSpc>
                          <a:spcPct val="115000"/>
                        </a:lnSpc>
                        <a:spcBef>
                          <a:spcPts val="0"/>
                        </a:spcBef>
                        <a:spcAft>
                          <a:spcPts val="0"/>
                        </a:spcAft>
                        <a:buNone/>
                      </a:pPr>
                      <a:r>
                        <a:rPr lang="en" sz="800">
                          <a:solidFill>
                            <a:schemeClr val="lt1"/>
                          </a:solidFill>
                        </a:rPr>
                        <a:t>R19</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Items missing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Logistics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Critical project items may go missing if not stored properly or tracked. Items may be misplaced or borrowed without proper logging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hardware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Maintain an inventory tracking spreadsheet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55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Include spare inventory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321375">
                <a:tc rowSpan="2">
                  <a:txBody>
                    <a:bodyPr/>
                    <a:lstStyle/>
                    <a:p>
                      <a:pPr marL="0" lvl="0" indent="0" algn="ctr" rtl="0">
                        <a:lnSpc>
                          <a:spcPct val="115000"/>
                        </a:lnSpc>
                        <a:spcBef>
                          <a:spcPts val="0"/>
                        </a:spcBef>
                        <a:spcAft>
                          <a:spcPts val="0"/>
                        </a:spcAft>
                        <a:buNone/>
                      </a:pPr>
                      <a:r>
                        <a:rPr lang="en" sz="800">
                          <a:solidFill>
                            <a:schemeClr val="lt1"/>
                          </a:solidFill>
                        </a:rPr>
                        <a:t>R20</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Sensor ROS packages not available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 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Finalized sensors might lack compatible ROS packages, leading to delays or significant changes in the software architecture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software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Perform trade studies to pick sensors that are compatible with ROS versions before finalizing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537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Select sensors and ROS versions that minimize potential conflicts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586025">
                <a:tc rowSpan="2">
                  <a:txBody>
                    <a:bodyPr/>
                    <a:lstStyle/>
                    <a:p>
                      <a:pPr marL="0" lvl="0" indent="0" algn="ctr" rtl="0">
                        <a:lnSpc>
                          <a:spcPct val="115000"/>
                        </a:lnSpc>
                        <a:spcBef>
                          <a:spcPts val="0"/>
                        </a:spcBef>
                        <a:spcAft>
                          <a:spcPts val="0"/>
                        </a:spcAft>
                        <a:buNone/>
                      </a:pPr>
                      <a:r>
                        <a:rPr lang="en" sz="800">
                          <a:solidFill>
                            <a:schemeClr val="lt1"/>
                          </a:solidFill>
                        </a:rPr>
                        <a:t>R23</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Lunar-accurate cut/fill regions are not possible to groom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The rims of the craters may not be enough to fill the whole crater. Going to a different region to carry the sand to the crater may prove to be inefficient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The basic assumption of sand availability fails. We may need to rethink the basic concept of tool planner to fit the new parameters of the environment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Accurately create the environment and assess if the rims are enough to fill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4442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not, modify PRs accordingly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83</a:t>
            </a:fld>
            <a:endParaRPr>
              <a:solidFill>
                <a:schemeClr val="lt1"/>
              </a:solidFill>
            </a:endParaRPr>
          </a:p>
        </p:txBody>
      </p:sp>
      <p:sp>
        <p:nvSpPr>
          <p:cNvPr id="951" name="Google Shape;951;p107"/>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52" name="Google Shape;952;p107"/>
          <p:cNvGraphicFramePr/>
          <p:nvPr/>
        </p:nvGraphicFramePr>
        <p:xfrm>
          <a:off x="249463" y="1535438"/>
          <a:ext cx="3000000" cy="3000000"/>
        </p:xfrm>
        <a:graphic>
          <a:graphicData uri="http://schemas.openxmlformats.org/drawingml/2006/table">
            <a:tbl>
              <a:tblPr>
                <a:noFill/>
                <a:tableStyleId>{C3837CFA-E957-4EC2-90E0-09279E316DB0}</a:tableStyleId>
              </a:tblPr>
              <a:tblGrid>
                <a:gridCol w="486275">
                  <a:extLst>
                    <a:ext uri="{9D8B030D-6E8A-4147-A177-3AD203B41FA5}">
                      <a16:colId xmlns:a16="http://schemas.microsoft.com/office/drawing/2014/main" val="20000"/>
                    </a:ext>
                  </a:extLst>
                </a:gridCol>
                <a:gridCol w="1152675">
                  <a:extLst>
                    <a:ext uri="{9D8B030D-6E8A-4147-A177-3AD203B41FA5}">
                      <a16:colId xmlns:a16="http://schemas.microsoft.com/office/drawing/2014/main" val="20001"/>
                    </a:ext>
                  </a:extLst>
                </a:gridCol>
                <a:gridCol w="621375">
                  <a:extLst>
                    <a:ext uri="{9D8B030D-6E8A-4147-A177-3AD203B41FA5}">
                      <a16:colId xmlns:a16="http://schemas.microsoft.com/office/drawing/2014/main" val="20002"/>
                    </a:ext>
                  </a:extLst>
                </a:gridCol>
                <a:gridCol w="585350">
                  <a:extLst>
                    <a:ext uri="{9D8B030D-6E8A-4147-A177-3AD203B41FA5}">
                      <a16:colId xmlns:a16="http://schemas.microsoft.com/office/drawing/2014/main" val="20003"/>
                    </a:ext>
                  </a:extLst>
                </a:gridCol>
                <a:gridCol w="1747025">
                  <a:extLst>
                    <a:ext uri="{9D8B030D-6E8A-4147-A177-3AD203B41FA5}">
                      <a16:colId xmlns:a16="http://schemas.microsoft.com/office/drawing/2014/main" val="20004"/>
                    </a:ext>
                  </a:extLst>
                </a:gridCol>
                <a:gridCol w="1611950">
                  <a:extLst>
                    <a:ext uri="{9D8B030D-6E8A-4147-A177-3AD203B41FA5}">
                      <a16:colId xmlns:a16="http://schemas.microsoft.com/office/drawing/2014/main" val="20005"/>
                    </a:ext>
                  </a:extLst>
                </a:gridCol>
                <a:gridCol w="2440425">
                  <a:extLst>
                    <a:ext uri="{9D8B030D-6E8A-4147-A177-3AD203B41FA5}">
                      <a16:colId xmlns:a16="http://schemas.microsoft.com/office/drawing/2014/main" val="20006"/>
                    </a:ext>
                  </a:extLst>
                </a:gridCol>
              </a:tblGrid>
              <a:tr h="20002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95300">
                <a:tc rowSpan="2">
                  <a:txBody>
                    <a:bodyPr/>
                    <a:lstStyle/>
                    <a:p>
                      <a:pPr marL="0" lvl="0" indent="0" algn="ctr" rtl="0">
                        <a:lnSpc>
                          <a:spcPct val="115000"/>
                        </a:lnSpc>
                        <a:spcBef>
                          <a:spcPts val="0"/>
                        </a:spcBef>
                        <a:spcAft>
                          <a:spcPts val="0"/>
                        </a:spcAft>
                        <a:buNone/>
                      </a:pPr>
                      <a:r>
                        <a:rPr lang="en" sz="800">
                          <a:solidFill>
                            <a:schemeClr val="lt1"/>
                          </a:solidFill>
                        </a:rPr>
                        <a:t>R24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Sensor data is too noisy to fulfill performance requirements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Performance requirements are tough and ambitious, sensor noise may prevent us from achieving it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Failure to demonstrate performance requirements may cause us to lose marks in the demonstrations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Relax the performance requirements enough to ensure that they are achievable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00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Ensure enough testing time to tune parameters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581025">
                <a:tc rowSpan="2">
                  <a:txBody>
                    <a:bodyPr/>
                    <a:lstStyle/>
                    <a:p>
                      <a:pPr marL="0" lvl="0" indent="0" algn="ctr" rtl="0">
                        <a:lnSpc>
                          <a:spcPct val="115000"/>
                        </a:lnSpc>
                        <a:spcBef>
                          <a:spcPts val="0"/>
                        </a:spcBef>
                        <a:spcAft>
                          <a:spcPts val="0"/>
                        </a:spcAft>
                        <a:buNone/>
                      </a:pPr>
                      <a:r>
                        <a:rPr lang="en" sz="800">
                          <a:solidFill>
                            <a:schemeClr val="lt1"/>
                          </a:solidFill>
                        </a:rPr>
                        <a:t>R26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Off-the-shelf wheels don't interface with the rover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No off-the-shelf wheels fit the rover, We'll have to redesign wheel hubs and mountings as per the new wheels.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Continue with sub-optimal wheels that the rover currently has, thus, not meeting one of the non-functional requirements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Shift requirements to FVD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952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Good enough market research to see find the best fit, with least amount of changes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84</a:t>
            </a:fld>
            <a:endParaRPr>
              <a:solidFill>
                <a:schemeClr val="lt1"/>
              </a:solidFill>
            </a:endParaRPr>
          </a:p>
        </p:txBody>
      </p:sp>
      <p:sp>
        <p:nvSpPr>
          <p:cNvPr id="958" name="Google Shape;958;p108"/>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59" name="Google Shape;959;p108"/>
          <p:cNvGraphicFramePr/>
          <p:nvPr/>
        </p:nvGraphicFramePr>
        <p:xfrm>
          <a:off x="127000" y="1454150"/>
          <a:ext cx="3000000" cy="3000000"/>
        </p:xfrm>
        <a:graphic>
          <a:graphicData uri="http://schemas.openxmlformats.org/drawingml/2006/table">
            <a:tbl>
              <a:tblPr>
                <a:noFill/>
                <a:tableStyleId>{C3837CFA-E957-4EC2-90E0-09279E316DB0}</a:tableStyleId>
              </a:tblPr>
              <a:tblGrid>
                <a:gridCol w="667050">
                  <a:extLst>
                    <a:ext uri="{9D8B030D-6E8A-4147-A177-3AD203B41FA5}">
                      <a16:colId xmlns:a16="http://schemas.microsoft.com/office/drawing/2014/main" val="20000"/>
                    </a:ext>
                  </a:extLst>
                </a:gridCol>
                <a:gridCol w="1510150">
                  <a:extLst>
                    <a:ext uri="{9D8B030D-6E8A-4147-A177-3AD203B41FA5}">
                      <a16:colId xmlns:a16="http://schemas.microsoft.com/office/drawing/2014/main" val="20001"/>
                    </a:ext>
                  </a:extLst>
                </a:gridCol>
                <a:gridCol w="579075">
                  <a:extLst>
                    <a:ext uri="{9D8B030D-6E8A-4147-A177-3AD203B41FA5}">
                      <a16:colId xmlns:a16="http://schemas.microsoft.com/office/drawing/2014/main" val="20002"/>
                    </a:ext>
                  </a:extLst>
                </a:gridCol>
                <a:gridCol w="621100">
                  <a:extLst>
                    <a:ext uri="{9D8B030D-6E8A-4147-A177-3AD203B41FA5}">
                      <a16:colId xmlns:a16="http://schemas.microsoft.com/office/drawing/2014/main" val="20003"/>
                    </a:ext>
                  </a:extLst>
                </a:gridCol>
                <a:gridCol w="1959100">
                  <a:extLst>
                    <a:ext uri="{9D8B030D-6E8A-4147-A177-3AD203B41FA5}">
                      <a16:colId xmlns:a16="http://schemas.microsoft.com/office/drawing/2014/main" val="20004"/>
                    </a:ext>
                  </a:extLst>
                </a:gridCol>
                <a:gridCol w="1213675">
                  <a:extLst>
                    <a:ext uri="{9D8B030D-6E8A-4147-A177-3AD203B41FA5}">
                      <a16:colId xmlns:a16="http://schemas.microsoft.com/office/drawing/2014/main" val="20005"/>
                    </a:ext>
                  </a:extLst>
                </a:gridCol>
                <a:gridCol w="2343975">
                  <a:extLst>
                    <a:ext uri="{9D8B030D-6E8A-4147-A177-3AD203B41FA5}">
                      <a16:colId xmlns:a16="http://schemas.microsoft.com/office/drawing/2014/main" val="20006"/>
                    </a:ext>
                  </a:extLst>
                </a:gridCol>
              </a:tblGrid>
              <a:tr h="504825">
                <a:tc>
                  <a:txBody>
                    <a:bodyPr/>
                    <a:lstStyle/>
                    <a:p>
                      <a:pPr marL="0" lvl="0" indent="0" algn="ctr" rtl="0">
                        <a:lnSpc>
                          <a:spcPct val="115000"/>
                        </a:lnSpc>
                        <a:spcBef>
                          <a:spcPts val="0"/>
                        </a:spcBef>
                        <a:spcAft>
                          <a:spcPts val="0"/>
                        </a:spcAft>
                        <a:buNone/>
                      </a:pPr>
                      <a:r>
                        <a:rPr lang="en" sz="1000">
                          <a:solidFill>
                            <a:schemeClr val="lt1"/>
                          </a:solidFill>
                        </a:rPr>
                        <a:t>R27</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TX2 Integration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William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Technical</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Unable to login to TX2 and interface with a LAN network for transmitting data over WiFi ro Jetson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Delay in finalizing localization stack</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Set up a new TX2 (Re-flash the TX2).</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Reach out to previous teams to understand their methodology and retrieve credentials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52425">
                <a:tc>
                  <a:txBody>
                    <a:bodyPr/>
                    <a:lstStyle/>
                    <a:p>
                      <a:pPr marL="0" lvl="0" indent="0" algn="ctr" rtl="0">
                        <a:lnSpc>
                          <a:spcPct val="115000"/>
                        </a:lnSpc>
                        <a:spcBef>
                          <a:spcPts val="0"/>
                        </a:spcBef>
                        <a:spcAft>
                          <a:spcPts val="0"/>
                        </a:spcAft>
                        <a:buNone/>
                      </a:pPr>
                      <a:r>
                        <a:rPr lang="en" sz="1000">
                          <a:solidFill>
                            <a:schemeClr val="lt1"/>
                          </a:solidFill>
                        </a:rPr>
                        <a:t>R28</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Electrical hardware finalization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Ankit</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Technical</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E-box Design dependence on to-be manufactured PDB.</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Not meeting the hardware deadline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Use previous knowledge and account for a placeholder in the design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04825">
                <a:tc>
                  <a:txBody>
                    <a:bodyPr/>
                    <a:lstStyle/>
                    <a:p>
                      <a:pPr marL="0" lvl="0" indent="0" algn="ctr" rtl="0">
                        <a:lnSpc>
                          <a:spcPct val="115000"/>
                        </a:lnSpc>
                        <a:spcBef>
                          <a:spcPts val="0"/>
                        </a:spcBef>
                        <a:spcAft>
                          <a:spcPts val="0"/>
                        </a:spcAft>
                        <a:buNone/>
                      </a:pPr>
                      <a:r>
                        <a:rPr lang="en" sz="1000">
                          <a:solidFill>
                            <a:schemeClr val="lt1"/>
                          </a:solidFill>
                        </a:rPr>
                        <a:t>R29</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Access to FRC Workshop</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Deepam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Logistics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Without access, no hardware fabrication/repairs can be carried out in the absence of Tim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Not meeting the hardware deadline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Try other fab-labs on campus.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Request Tim, John or Red for getting temporary access, if not permanent</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809625">
                <a:tc>
                  <a:txBody>
                    <a:bodyPr/>
                    <a:lstStyle/>
                    <a:p>
                      <a:pPr marL="0" lvl="0" indent="0" algn="ctr" rtl="0">
                        <a:lnSpc>
                          <a:spcPct val="115000"/>
                        </a:lnSpc>
                        <a:spcBef>
                          <a:spcPts val="0"/>
                        </a:spcBef>
                        <a:spcAft>
                          <a:spcPts val="0"/>
                        </a:spcAft>
                        <a:buNone/>
                      </a:pPr>
                      <a:r>
                        <a:rPr lang="en" sz="1000">
                          <a:solidFill>
                            <a:schemeClr val="lt1"/>
                          </a:solidFill>
                        </a:rPr>
                        <a:t>R30</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 spares available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Logistics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Discontinued model, spare parts unavailable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The whole project falling through, or redo almost all subsystems on a different rover.</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Check out eBay and other similar platforms for spares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Check out and stock similar parts if not same</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Find a twin rover that was used by a previous team on campus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Maintain all parts, especially mechanical parts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727663" y="26802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Functional Requirements (Mandatory)</a:t>
            </a:r>
            <a:endParaRPr b="1">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b="1">
              <a:latin typeface="Roboto Serif"/>
              <a:ea typeface="Roboto Serif"/>
              <a:cs typeface="Roboto Serif"/>
              <a:sym typeface="Roboto Serif"/>
            </a:endParaRPr>
          </a:p>
        </p:txBody>
      </p:sp>
      <p:graphicFrame>
        <p:nvGraphicFramePr>
          <p:cNvPr id="232" name="Google Shape;232;p33"/>
          <p:cNvGraphicFramePr/>
          <p:nvPr/>
        </p:nvGraphicFramePr>
        <p:xfrm>
          <a:off x="781275" y="897975"/>
          <a:ext cx="3000000" cy="3000000"/>
        </p:xfrm>
        <a:graphic>
          <a:graphicData uri="http://schemas.openxmlformats.org/drawingml/2006/table">
            <a:tbl>
              <a:tblPr>
                <a:noFill/>
                <a:tableStyleId>{9AD5F19D-F7F9-4459-9FCF-C7287374776C}</a:tableStyleId>
              </a:tblPr>
              <a:tblGrid>
                <a:gridCol w="917800">
                  <a:extLst>
                    <a:ext uri="{9D8B030D-6E8A-4147-A177-3AD203B41FA5}">
                      <a16:colId xmlns:a16="http://schemas.microsoft.com/office/drawing/2014/main" val="20000"/>
                    </a:ext>
                  </a:extLst>
                </a:gridCol>
                <a:gridCol w="66636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Mandatory Functional Requirement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960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perform </a:t>
                      </a:r>
                      <a:r>
                        <a:rPr lang="en" sz="1200">
                          <a:solidFill>
                            <a:srgbClr val="FFFF00"/>
                          </a:solidFill>
                          <a:latin typeface="Roboto Serif"/>
                          <a:ea typeface="Roboto Serif"/>
                          <a:cs typeface="Roboto Serif"/>
                          <a:sym typeface="Roboto Serif"/>
                        </a:rPr>
                        <a:t>trail path planning</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operate </a:t>
                      </a:r>
                      <a:r>
                        <a:rPr lang="en" sz="1200">
                          <a:solidFill>
                            <a:srgbClr val="FFFF00"/>
                          </a:solidFill>
                          <a:latin typeface="Roboto Serif"/>
                          <a:ea typeface="Roboto Serif"/>
                          <a:cs typeface="Roboto Serif"/>
                          <a:sym typeface="Roboto Serif"/>
                        </a:rPr>
                        <a:t>autonomously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localize</a:t>
                      </a:r>
                      <a:r>
                        <a:rPr lang="en" sz="1200">
                          <a:solidFill>
                            <a:schemeClr val="lt1"/>
                          </a:solidFill>
                          <a:latin typeface="Roboto Serif"/>
                          <a:ea typeface="Roboto Serif"/>
                          <a:cs typeface="Roboto Serif"/>
                          <a:sym typeface="Roboto Serif"/>
                        </a:rPr>
                        <a:t> itself in a GPS denied environment</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navigate</a:t>
                      </a:r>
                      <a:r>
                        <a:rPr lang="en" sz="1200">
                          <a:solidFill>
                            <a:schemeClr val="lt1"/>
                          </a:solidFill>
                          <a:latin typeface="Roboto Serif"/>
                          <a:ea typeface="Roboto Serif"/>
                          <a:cs typeface="Roboto Serif"/>
                          <a:sym typeface="Roboto Serif"/>
                        </a:rPr>
                        <a:t> the planned path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M.F.5</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traverse uneven terrain</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M.F.6</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choose </a:t>
                      </a:r>
                      <a:r>
                        <a:rPr lang="en" sz="1200">
                          <a:solidFill>
                            <a:schemeClr val="accent6"/>
                          </a:solidFill>
                          <a:latin typeface="Roboto Serif"/>
                          <a:ea typeface="Roboto Serif"/>
                          <a:cs typeface="Roboto Serif"/>
                          <a:sym typeface="Roboto Serif"/>
                        </a:rPr>
                        <a:t>craters </a:t>
                      </a:r>
                      <a:r>
                        <a:rPr lang="en" sz="1200">
                          <a:solidFill>
                            <a:schemeClr val="lt1"/>
                          </a:solidFill>
                          <a:latin typeface="Roboto Serif"/>
                          <a:ea typeface="Roboto Serif"/>
                          <a:cs typeface="Roboto Serif"/>
                          <a:sym typeface="Roboto Serif"/>
                        </a:rPr>
                        <a:t>to groom and avoid</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M.F.7</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grade craters</a:t>
                      </a:r>
                      <a:r>
                        <a:rPr lang="en" sz="1200">
                          <a:solidFill>
                            <a:schemeClr val="lt1"/>
                          </a:solidFill>
                          <a:latin typeface="Roboto Serif"/>
                          <a:ea typeface="Roboto Serif"/>
                          <a:cs typeface="Roboto Serif"/>
                          <a:sym typeface="Roboto Serif"/>
                        </a:rPr>
                        <a:t> and </a:t>
                      </a:r>
                      <a:r>
                        <a:rPr lang="en" sz="1200">
                          <a:solidFill>
                            <a:srgbClr val="FFFF00"/>
                          </a:solidFill>
                          <a:latin typeface="Roboto Serif"/>
                          <a:ea typeface="Roboto Serif"/>
                          <a:cs typeface="Roboto Serif"/>
                          <a:sym typeface="Roboto Serif"/>
                        </a:rPr>
                        <a:t>level dunes </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M.F.8</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validate grading</a:t>
                      </a:r>
                      <a:r>
                        <a:rPr lang="en" sz="1200">
                          <a:solidFill>
                            <a:schemeClr val="lt1"/>
                          </a:solidFill>
                          <a:latin typeface="Roboto Serif"/>
                          <a:ea typeface="Roboto Serif"/>
                          <a:cs typeface="Roboto Serif"/>
                          <a:sym typeface="Roboto Serif"/>
                        </a:rPr>
                        <a:t> and trail path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M.F.9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communicate</a:t>
                      </a:r>
                      <a:r>
                        <a:rPr lang="en" sz="1200">
                          <a:solidFill>
                            <a:schemeClr val="lt1"/>
                          </a:solidFill>
                          <a:latin typeface="Roboto Serif"/>
                          <a:ea typeface="Roboto Serif"/>
                          <a:cs typeface="Roboto Serif"/>
                          <a:sym typeface="Roboto Serif"/>
                        </a:rPr>
                        <a:t> with the user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33" name="Google Shape;23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8466</Words>
  <Application>Microsoft Macintosh PowerPoint</Application>
  <PresentationFormat>On-screen Show (16:9)</PresentationFormat>
  <Paragraphs>1406</Paragraphs>
  <Slides>84</Slides>
  <Notes>84</Notes>
  <HiddenSlides>6</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84</vt:i4>
      </vt:variant>
    </vt:vector>
  </HeadingPairs>
  <TitlesOfParts>
    <vt:vector size="94" baseType="lpstr">
      <vt:lpstr>Roboto Serif SemiBold</vt:lpstr>
      <vt:lpstr>Roboto Serif</vt:lpstr>
      <vt:lpstr>Arial Black</vt:lpstr>
      <vt:lpstr>Roboto Serif Light</vt:lpstr>
      <vt:lpstr>Arial</vt:lpstr>
      <vt:lpstr>Lora Medium</vt:lpstr>
      <vt:lpstr>Raleway</vt:lpstr>
      <vt:lpstr>Source Sans Pro</vt:lpstr>
      <vt:lpstr>Simple Light</vt:lpstr>
      <vt:lpstr>Simple Light</vt:lpstr>
      <vt:lpstr>Lunar ROADSTER (Robotic Operator for Autonomous Development of Surface Trails and Exploration Routes)</vt:lpstr>
      <vt:lpstr>PowerPoint Presentation</vt:lpstr>
      <vt:lpstr>Motivation: The Lunar Polar Highway</vt:lpstr>
      <vt:lpstr>Motivation: The Lunar Polar Highway</vt:lpstr>
      <vt:lpstr>The Project: Lunar ROADSTER </vt:lpstr>
      <vt:lpstr>Use Case: Circular Path Grooming</vt:lpstr>
      <vt:lpstr>Use Case: Circular Path Grooming</vt:lpstr>
      <vt:lpstr>Objectives Tree</vt:lpstr>
      <vt:lpstr>Functional Requirements (Mandatory) </vt:lpstr>
      <vt:lpstr>Non-Functional Requirements (Mandatory)            Modified</vt:lpstr>
      <vt:lpstr>Non-Functional Requirements (Desirable)</vt:lpstr>
      <vt:lpstr>Performance Requirements (Mandatory) Modified</vt:lpstr>
      <vt:lpstr>Current System Status</vt:lpstr>
      <vt:lpstr>Subsystem Completion Status</vt:lpstr>
      <vt:lpstr>Description: Sensors Subsystem</vt:lpstr>
      <vt:lpstr>Status: Sensors Subsystem</vt:lpstr>
      <vt:lpstr>Evaluation: Sensors Subsystem</vt:lpstr>
      <vt:lpstr>Description: Computations Subsystem  Jetson and Docker</vt:lpstr>
      <vt:lpstr>Status: Computations Subsystem  Jetson and Docker Unit</vt:lpstr>
      <vt:lpstr>Evaluation: Computations Subsystem  Jetson and Docker Unit</vt:lpstr>
      <vt:lpstr>Description: Computations Subsystem  Total Station Localization</vt:lpstr>
      <vt:lpstr>Status: Computations Subsystem  Total Station Localization</vt:lpstr>
      <vt:lpstr>Evaluation: Computations Subsystem  Total Station Localization</vt:lpstr>
      <vt:lpstr>Evaluation: Computations Subsystem  Total Station Localization</vt:lpstr>
      <vt:lpstr>Description: Computations Subsystem  Skycam Localization</vt:lpstr>
      <vt:lpstr>Status: Computations Subsystem  Skycam Localization</vt:lpstr>
      <vt:lpstr>Evaluation: Computations Subsystem  Skycam Localization</vt:lpstr>
      <vt:lpstr>Description: Computations Subsystem  Navigation Stack</vt:lpstr>
      <vt:lpstr>Status: Computations Subsystem  Navigation Stack</vt:lpstr>
      <vt:lpstr>Evaluation: Computations Subsystem  Navigation Stack</vt:lpstr>
      <vt:lpstr>Evaluation: Computations Subsystem  Navigation Stack</vt:lpstr>
      <vt:lpstr>Evaluation: Computations Subsystem  Navigation Stack</vt:lpstr>
      <vt:lpstr>Description: Computations Subsystem  Perception Stack</vt:lpstr>
      <vt:lpstr>Status: Computations Subsystem  Perception Stack</vt:lpstr>
      <vt:lpstr>Evaluation: Computations Subsystem  Perception Stack</vt:lpstr>
      <vt:lpstr>Description: Computations Subsystem  Validation Stack</vt:lpstr>
      <vt:lpstr>Status: Computations Subsystem  Validation Stack</vt:lpstr>
      <vt:lpstr>Evaluation: Computations Subsystem  Validation Stack</vt:lpstr>
      <vt:lpstr>Description: Planning Stack </vt:lpstr>
      <vt:lpstr>Status: Planning Stack  </vt:lpstr>
      <vt:lpstr>Evaluation: Planning Stack  </vt:lpstr>
      <vt:lpstr>Description: Computations Subsystem  Behavior Executive Node</vt:lpstr>
      <vt:lpstr>Status: Computations Subsystem  Behavior Executive Node</vt:lpstr>
      <vt:lpstr>Evaluation: Computations Subsystem  Behavior Executive Node</vt:lpstr>
      <vt:lpstr>Description: External Infrastructure Subsystem</vt:lpstr>
      <vt:lpstr>Status &amp; Evaluation: External Infrastructure Subsystem</vt:lpstr>
      <vt:lpstr>Description: Mechanical Subsystem  Dozer Assembly</vt:lpstr>
      <vt:lpstr>Status: Mechanical Subsystem  Dozer Assembly Unit</vt:lpstr>
      <vt:lpstr>Evaluation: Mechanical Subsystem  Dozer Assembly Unit</vt:lpstr>
      <vt:lpstr>Description: Wheel Assembly Unit  </vt:lpstr>
      <vt:lpstr>Status: Wheel Assembly Unit </vt:lpstr>
      <vt:lpstr>Evaluation: Wheel Assembly Unit </vt:lpstr>
      <vt:lpstr>Description: Actuation Subsystem</vt:lpstr>
      <vt:lpstr>Status: Actuation Subsystem</vt:lpstr>
      <vt:lpstr>Evaluation: Actuation Subsystem  </vt:lpstr>
      <vt:lpstr>Description: Electrical Subsystem </vt:lpstr>
      <vt:lpstr>Status: Electrical Subsystem </vt:lpstr>
      <vt:lpstr>Evaluation: Electrical Subsystem </vt:lpstr>
      <vt:lpstr>Video Excerpt</vt:lpstr>
      <vt:lpstr>PowerPoint Presentation</vt:lpstr>
      <vt:lpstr>Schedule</vt:lpstr>
      <vt:lpstr>Fall Test Plan</vt:lpstr>
      <vt:lpstr>Fall Test Plan</vt:lpstr>
      <vt:lpstr>Fall Validation Demonstration</vt:lpstr>
      <vt:lpstr>Budget</vt:lpstr>
      <vt:lpstr>Risk Management (Updated) Risk Summary</vt:lpstr>
      <vt:lpstr>Risk Management (Updated) Risk Summary</vt:lpstr>
      <vt:lpstr>Risk Management (Updated) Reduced Risk Summary</vt:lpstr>
      <vt:lpstr>Risk Management (Updated) Reduced Risk Summary</vt:lpstr>
      <vt:lpstr>Risk Management</vt:lpstr>
      <vt:lpstr>Risk Management</vt:lpstr>
      <vt:lpstr>Risk Management</vt:lpstr>
      <vt:lpstr>Top Risks</vt:lpstr>
      <vt:lpstr>Lessons Learned</vt:lpstr>
      <vt:lpstr>Colonize the Moon! Team Lunar ROADSTER </vt:lpstr>
      <vt:lpstr>Thank You! </vt:lpstr>
      <vt:lpstr>PowerPoint Presentation</vt:lpstr>
      <vt:lpstr>Appendices </vt:lpstr>
      <vt:lpstr>Risk Management (Extra)</vt:lpstr>
      <vt:lpstr>Risk Management (Extra)</vt:lpstr>
      <vt:lpstr>Risk Management (Extra)</vt:lpstr>
      <vt:lpstr>Risk Management (Extra)</vt:lpstr>
      <vt:lpstr>Risk Management (Extra)</vt:lpstr>
      <vt:lpstr>Risk Management (Extra)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Boxiang Fu</cp:lastModifiedBy>
  <cp:revision>1</cp:revision>
  <dcterms:modified xsi:type="dcterms:W3CDTF">2025-10-20T02:02:57Z</dcterms:modified>
</cp:coreProperties>
</file>